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4" r:id="rId3"/>
    <p:sldMasterId id="2147483669" r:id="rId4"/>
    <p:sldMasterId id="2147483671" r:id="rId5"/>
  </p:sldMasterIdLst>
  <p:notesMasterIdLst>
    <p:notesMasterId r:id="rId32"/>
  </p:notesMasterIdLst>
  <p:sldIdLst>
    <p:sldId id="256" r:id="rId6"/>
    <p:sldId id="276" r:id="rId7"/>
    <p:sldId id="277" r:id="rId8"/>
    <p:sldId id="269" r:id="rId9"/>
    <p:sldId id="280" r:id="rId10"/>
    <p:sldId id="279" r:id="rId11"/>
    <p:sldId id="278" r:id="rId12"/>
    <p:sldId id="272" r:id="rId13"/>
    <p:sldId id="273" r:id="rId14"/>
    <p:sldId id="281" r:id="rId15"/>
    <p:sldId id="282" r:id="rId16"/>
    <p:sldId id="275" r:id="rId17"/>
    <p:sldId id="283" r:id="rId18"/>
    <p:sldId id="285" r:id="rId19"/>
    <p:sldId id="289" r:id="rId20"/>
    <p:sldId id="270" r:id="rId21"/>
    <p:sldId id="291" r:id="rId22"/>
    <p:sldId id="292" r:id="rId23"/>
    <p:sldId id="295" r:id="rId24"/>
    <p:sldId id="296" r:id="rId25"/>
    <p:sldId id="298" r:id="rId26"/>
    <p:sldId id="297" r:id="rId27"/>
    <p:sldId id="299" r:id="rId28"/>
    <p:sldId id="264" r:id="rId29"/>
    <p:sldId id="290" r:id="rId30"/>
    <p:sldId id="300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000"/>
    <a:srgbClr val="FFFF66"/>
    <a:srgbClr val="00FF80"/>
    <a:srgbClr val="4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-12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0D635-1885-004D-A5C2-92EB24690844}" type="datetimeFigureOut">
              <a:rPr lang="en-US" smtClean="0"/>
              <a:t>3/25/16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5FA4C-7028-3343-B074-786E6D5952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0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gi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0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71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765300"/>
            <a:ext cx="8229600" cy="1971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361950" indent="-188913">
              <a:defRPr sz="1800"/>
            </a:lvl2pPr>
            <a:lvl3pPr marL="725488" indent="-188913">
              <a:buFont typeface="Calibri" panose="020F0502020204030204" pitchFamily="34" charset="0"/>
              <a:buChar char="–"/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82437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RANGE LINE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DIENT PAGE-02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161397"/>
          </a:xfrm>
          <a:prstGeom prst="rect">
            <a:avLst/>
          </a:prstGeom>
        </p:spPr>
      </p:pic>
      <p:pic>
        <p:nvPicPr>
          <p:cNvPr id="16" name="Picture 15" descr="1HQ LOGO WHIT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7425" y="6374646"/>
            <a:ext cx="554109" cy="238801"/>
          </a:xfrm>
          <a:prstGeom prst="rect">
            <a:avLst/>
          </a:prstGeom>
        </p:spPr>
      </p:pic>
      <p:sp>
        <p:nvSpPr>
          <p:cNvPr id="7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431800" y="1860246"/>
            <a:ext cx="8254729" cy="3821959"/>
          </a:xfrm>
          <a:prstGeom prst="rect">
            <a:avLst/>
          </a:prstGeom>
        </p:spPr>
        <p:txBody>
          <a:bodyPr lIns="0"/>
          <a:lstStyle>
            <a:lvl1pPr marL="0" indent="0" algn="l">
              <a:lnSpc>
                <a:spcPct val="150000"/>
              </a:lnSpc>
              <a:buNone/>
              <a:defRPr sz="1368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Museo Sans 100" pitchFamily="50" charset="0"/>
              </a:defRPr>
            </a:lvl1pPr>
          </a:lstStyle>
          <a:p>
            <a:pPr lvl="0"/>
            <a:r>
              <a:rPr lang="en-US" dirty="0" smtClean="0"/>
              <a:t>Text</a:t>
            </a:r>
          </a:p>
        </p:txBody>
      </p:sp>
      <p:cxnSp>
        <p:nvCxnSpPr>
          <p:cNvPr id="8" name="Straight Connector 17"/>
          <p:cNvCxnSpPr/>
          <p:nvPr userDrawn="1"/>
        </p:nvCxnSpPr>
        <p:spPr>
          <a:xfrm rot="10800000">
            <a:off x="0" y="1008509"/>
            <a:ext cx="2104059" cy="1440"/>
          </a:xfrm>
          <a:prstGeom prst="straightConnector1">
            <a:avLst/>
          </a:prstGeom>
          <a:noFill/>
          <a:ln w="12701">
            <a:solidFill>
              <a:srgbClr val="FFFFFF"/>
            </a:solidFill>
            <a:prstDash val="solid"/>
          </a:ln>
        </p:spPr>
      </p:cxn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116705" y="323966"/>
            <a:ext cx="1987354" cy="683928"/>
          </a:xfrm>
          <a:prstGeom prst="rect">
            <a:avLst/>
          </a:prstGeom>
        </p:spPr>
        <p:txBody>
          <a:bodyPr rIns="0" anchor="b"/>
          <a:lstStyle>
            <a:lvl1pPr algn="r">
              <a:defRPr sz="1710">
                <a:solidFill>
                  <a:schemeClr val="bg1"/>
                </a:solidFill>
                <a:latin typeface="Museo 500"/>
                <a:cs typeface="Museo 500"/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932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457200" y="1544638"/>
            <a:ext cx="8229600" cy="46037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321425"/>
            <a:ext cx="6054725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3440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00010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rgbClr val="004C27"/>
                </a:solidFill>
                <a:latin typeface="Monotype Corsiva" pitchFamily="66" charset="0"/>
              </a:defRPr>
            </a:lvl1pPr>
          </a:lstStyle>
          <a:p>
            <a:r>
              <a:rPr lang="bg-BG" dirty="0" smtClean="0"/>
              <a:t>Щракнете, за да редактирате стила на заглавието в образеца</a:t>
            </a:r>
            <a:endParaRPr lang="en-US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FontTx/>
              <a:buBlip>
                <a:blip r:embed="rId2"/>
              </a:buBlip>
              <a:defRPr>
                <a:solidFill>
                  <a:srgbClr val="6C0000"/>
                </a:solidFill>
              </a:defRPr>
            </a:lvl1pPr>
            <a:lvl2pPr>
              <a:buFontTx/>
              <a:buBlip>
                <a:blip r:embed="rId2"/>
              </a:buBlip>
              <a:defRPr>
                <a:solidFill>
                  <a:srgbClr val="6C0000"/>
                </a:solidFill>
              </a:defRPr>
            </a:lvl2pPr>
            <a:lvl3pPr>
              <a:buFontTx/>
              <a:buBlip>
                <a:blip r:embed="rId2"/>
              </a:buBlip>
              <a:defRPr>
                <a:solidFill>
                  <a:srgbClr val="6C0000"/>
                </a:solidFill>
              </a:defRPr>
            </a:lvl3pPr>
            <a:lvl4pPr>
              <a:buFontTx/>
              <a:buBlip>
                <a:blip r:embed="rId2"/>
              </a:buBlip>
              <a:defRPr>
                <a:solidFill>
                  <a:srgbClr val="6C0000"/>
                </a:solidFill>
              </a:defRPr>
            </a:lvl4pPr>
            <a:lvl5pPr>
              <a:buFontTx/>
              <a:buBlip>
                <a:blip r:embed="rId2"/>
              </a:buBlip>
              <a:defRPr>
                <a:solidFill>
                  <a:srgbClr val="6C0000"/>
                </a:solidFill>
              </a:defRPr>
            </a:lvl5pPr>
          </a:lstStyle>
          <a:p>
            <a:pPr lvl="0"/>
            <a:r>
              <a:rPr lang="bg-BG" dirty="0" err="1" smtClean="0"/>
              <a:t>Щракн</a:t>
            </a:r>
            <a:r>
              <a:rPr lang="bg-BG" dirty="0" smtClean="0"/>
              <a:t>., за да ред. стил на загл. в </a:t>
            </a:r>
            <a:r>
              <a:rPr lang="bg-BG" dirty="0" err="1" smtClean="0"/>
              <a:t>обр</a:t>
            </a:r>
            <a:r>
              <a:rPr lang="bg-BG" dirty="0" smtClean="0"/>
              <a:t>.</a:t>
            </a:r>
          </a:p>
          <a:p>
            <a:pPr lvl="1"/>
            <a:r>
              <a:rPr lang="bg-BG" dirty="0" smtClean="0"/>
              <a:t>Второ ниво</a:t>
            </a:r>
          </a:p>
          <a:p>
            <a:pPr lvl="2"/>
            <a:r>
              <a:rPr lang="bg-BG" dirty="0" smtClean="0"/>
              <a:t>Трето ниво</a:t>
            </a:r>
          </a:p>
          <a:p>
            <a:pPr lvl="3"/>
            <a:r>
              <a:rPr lang="bg-BG" dirty="0" smtClean="0"/>
              <a:t>Четвърто ниво</a:t>
            </a:r>
          </a:p>
          <a:p>
            <a:pPr lvl="4"/>
            <a:r>
              <a:rPr lang="bg-BG" dirty="0" smtClean="0"/>
              <a:t>Пето ниво</a:t>
            </a:r>
            <a:endParaRPr lang="en-US" dirty="0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A1CC5-422E-46AD-B7C9-E4CDB24FB9A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3/25/16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E6AA12-EEF7-4FBA-8209-91F3C803EC8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9160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074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7F111F0-1BB6-4128-9B4E-7F60F960EF08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3/25/16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A3D78E1-28D3-42E7-BB88-8C625ABB08A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8295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831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80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1765300"/>
            <a:ext cx="8229600" cy="1971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361950" indent="-188913">
              <a:defRPr sz="1800"/>
            </a:lvl2pPr>
            <a:lvl3pPr marL="725488" indent="-188913">
              <a:buFont typeface="Calibri" panose="020F0502020204030204" pitchFamily="34" charset="0"/>
              <a:buChar char="–"/>
              <a:defRPr sz="16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4187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457200" y="1544638"/>
            <a:ext cx="8229600" cy="460375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321425"/>
            <a:ext cx="6054725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092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73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27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5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70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9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theme" Target="../theme/theme3.xml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theme" Target="../theme/theme4.xml"/><Relationship Id="rId3" Type="http://schemas.openxmlformats.org/officeDocument/2006/relationships/image" Target="../media/image7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80D8F-49D2-EF48-9D81-5778601E5562}" type="datetimeFigureOut">
              <a:rPr lang="en-US" smtClean="0"/>
              <a:t>3/25/16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97607-C48A-5041-AE67-56E4466E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4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" y="0"/>
            <a:ext cx="9141991" cy="68580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118" y="145624"/>
            <a:ext cx="1901536" cy="50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80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2103120" y="2759655"/>
            <a:ext cx="47172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59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103120" y="2759655"/>
            <a:ext cx="47172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6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" y="0"/>
            <a:ext cx="9141991" cy="68580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4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55205"/>
            <a:ext cx="5665900" cy="843335"/>
          </a:xfrm>
        </p:spPr>
        <p:txBody>
          <a:bodyPr>
            <a:normAutofit/>
          </a:bodyPr>
          <a:lstStyle/>
          <a:p>
            <a:pPr algn="l"/>
            <a:r>
              <a:rPr lang="bg-BG" sz="2000" dirty="0" smtClean="0"/>
              <a:t>Рая Майер</a:t>
            </a:r>
          </a:p>
          <a:p>
            <a:pPr algn="l"/>
            <a:r>
              <a:rPr lang="en-US" sz="2000" dirty="0" smtClean="0"/>
              <a:t>Head </a:t>
            </a:r>
            <a:r>
              <a:rPr lang="en-US" sz="2000" dirty="0"/>
              <a:t>of marketing Central and Western Europe </a:t>
            </a:r>
          </a:p>
        </p:txBody>
      </p:sp>
      <p:pic>
        <p:nvPicPr>
          <p:cNvPr id="4" name="Picture 3" descr="Screen Shot 2015-10-27 at 16.27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" y="1332604"/>
            <a:ext cx="3599447" cy="326779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70868" y="2322863"/>
            <a:ext cx="5521995" cy="2541969"/>
          </a:xfrm>
        </p:spPr>
        <p:txBody>
          <a:bodyPr>
            <a:noAutofit/>
          </a:bodyPr>
          <a:lstStyle/>
          <a:p>
            <a:r>
              <a:rPr lang="bg-BG" b="1" dirty="0" smtClean="0"/>
              <a:t>Предизвкателствата </a:t>
            </a:r>
            <a:r>
              <a:rPr lang="bg-BG" b="1" dirty="0"/>
              <a:t>на пазара </a:t>
            </a:r>
            <a:r>
              <a:rPr lang="bg-BG" b="1" dirty="0" smtClean="0"/>
              <a:t>за храни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bg-BG" b="1" dirty="0" smtClean="0"/>
              <a:t>-</a:t>
            </a:r>
            <a:r>
              <a:rPr lang="en-US" b="1" dirty="0"/>
              <a:t/>
            </a:r>
            <a:br>
              <a:rPr lang="en-US" b="1" dirty="0"/>
            </a:br>
            <a:r>
              <a:rPr lang="bg-BG" b="1" dirty="0"/>
              <a:t>о</a:t>
            </a:r>
            <a:r>
              <a:rPr lang="bg-BG" b="1" dirty="0" smtClean="0"/>
              <a:t>питът на </a:t>
            </a:r>
            <a:br>
              <a:rPr lang="bg-BG" b="1" dirty="0" smtClean="0"/>
            </a:br>
            <a:r>
              <a:rPr lang="bg-BG" b="1" dirty="0" smtClean="0"/>
              <a:t>Фикосота</a:t>
            </a:r>
            <a:br>
              <a:rPr lang="bg-BG" b="1" dirty="0" smtClean="0"/>
            </a:br>
            <a:endParaRPr lang="en-US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538254" y="6388758"/>
            <a:ext cx="1605746" cy="46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bg-BG" sz="2000" dirty="0" smtClean="0"/>
              <a:t>март 2016 </a:t>
            </a:r>
            <a:r>
              <a:rPr lang="en-US" sz="2000" dirty="0" smtClean="0"/>
              <a:t> 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805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39" y="153359"/>
            <a:ext cx="8090347" cy="1143000"/>
          </a:xfrm>
        </p:spPr>
        <p:txBody>
          <a:bodyPr>
            <a:noAutofit/>
          </a:bodyPr>
          <a:lstStyle/>
          <a:p>
            <a:r>
              <a:rPr lang="bg-BG" b="1" dirty="0" smtClean="0"/>
              <a:t>Печелившите категории</a:t>
            </a:r>
            <a:endParaRPr lang="en-US" b="1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000501" y="1565775"/>
            <a:ext cx="7984765" cy="35530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i="1" dirty="0" smtClean="0"/>
              <a:t>“</a:t>
            </a:r>
            <a:r>
              <a:rPr lang="bg-BG" sz="2000" i="1" dirty="0" smtClean="0"/>
              <a:t>Хората по света търсят по-добри, по-здравословни и по-умни решения, които да отговорят на начина им на живот и специфични нужди. Това мотивира производителите и търговците да разработват стратегии за един по-здрав свят. Но определено има още много какво да се работи в тази посока.</a:t>
            </a:r>
            <a:r>
              <a:rPr lang="en-US" sz="2000" i="1" dirty="0" smtClean="0"/>
              <a:t>”</a:t>
            </a:r>
            <a:r>
              <a:rPr lang="bg-BG" sz="2000" i="1" dirty="0" smtClean="0"/>
              <a:t> </a:t>
            </a:r>
            <a:r>
              <a:rPr lang="bg-BG" sz="2000" dirty="0" smtClean="0"/>
              <a:t>казват </a:t>
            </a:r>
            <a:r>
              <a:rPr lang="bg-BG" sz="2000" dirty="0" smtClean="0"/>
              <a:t>от </a:t>
            </a:r>
            <a:r>
              <a:rPr lang="bg-BG" sz="2000" dirty="0" smtClean="0"/>
              <a:t>глобал </a:t>
            </a:r>
            <a:r>
              <a:rPr lang="bg-BG" sz="2000" dirty="0" smtClean="0"/>
              <a:t>бизнес екипа на </a:t>
            </a:r>
            <a:r>
              <a:rPr lang="en-US" sz="2000" dirty="0" smtClean="0"/>
              <a:t>Nielsen.</a:t>
            </a:r>
            <a:r>
              <a:rPr lang="bg-BG" sz="2000" dirty="0" smtClean="0"/>
              <a:t> </a:t>
            </a:r>
          </a:p>
          <a:p>
            <a:pPr marL="0" indent="0">
              <a:buNone/>
            </a:pPr>
            <a:endParaRPr lang="bg-BG" sz="2400" dirty="0"/>
          </a:p>
          <a:p>
            <a:pPr marL="0" indent="0">
              <a:buNone/>
            </a:pPr>
            <a:endParaRPr lang="bg-BG" sz="2400" dirty="0" smtClean="0"/>
          </a:p>
        </p:txBody>
      </p:sp>
      <p:pic>
        <p:nvPicPr>
          <p:cNvPr id="6" name="Picture 5" descr="shutterstock_3563929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69" y="3485578"/>
            <a:ext cx="5033466" cy="3372422"/>
          </a:xfrm>
          <a:prstGeom prst="rect">
            <a:avLst/>
          </a:prstGeom>
        </p:spPr>
      </p:pic>
      <p:pic>
        <p:nvPicPr>
          <p:cNvPr id="3" name="Picture 2" descr="Exclamation-m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" y="0"/>
            <a:ext cx="765560" cy="156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0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668" y="3079001"/>
            <a:ext cx="3694156" cy="3621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bg-BG" sz="3200" dirty="0" smtClean="0"/>
              <a:t>Плодове </a:t>
            </a:r>
            <a:r>
              <a:rPr lang="en-US" sz="3200" dirty="0" smtClean="0"/>
              <a:t>41%</a:t>
            </a:r>
            <a:endParaRPr lang="bg-BG" sz="3200" dirty="0" smtClean="0"/>
          </a:p>
          <a:p>
            <a:pPr>
              <a:lnSpc>
                <a:spcPct val="120000"/>
              </a:lnSpc>
            </a:pPr>
            <a:r>
              <a:rPr lang="bg-BG" sz="3200" dirty="0" smtClean="0"/>
              <a:t>Зеленчуци </a:t>
            </a:r>
            <a:r>
              <a:rPr lang="en-US" sz="3200" dirty="0" smtClean="0"/>
              <a:t>39%</a:t>
            </a:r>
            <a:endParaRPr lang="bg-BG" sz="3200" dirty="0"/>
          </a:p>
          <a:p>
            <a:pPr>
              <a:lnSpc>
                <a:spcPct val="120000"/>
              </a:lnSpc>
            </a:pPr>
            <a:r>
              <a:rPr lang="bg-BG" sz="3200" dirty="0" smtClean="0"/>
              <a:t>Риба 25% </a:t>
            </a:r>
          </a:p>
          <a:p>
            <a:pPr>
              <a:lnSpc>
                <a:spcPct val="120000"/>
              </a:lnSpc>
            </a:pPr>
            <a:r>
              <a:rPr lang="bg-BG" sz="3200" dirty="0" smtClean="0"/>
              <a:t>Морски дарове 24%</a:t>
            </a:r>
          </a:p>
          <a:p>
            <a:pPr>
              <a:lnSpc>
                <a:spcPct val="120000"/>
              </a:lnSpc>
            </a:pPr>
            <a:r>
              <a:rPr lang="bg-BG" sz="3200" dirty="0"/>
              <a:t>Кисело мляко </a:t>
            </a:r>
            <a:r>
              <a:rPr lang="en-US" sz="3200" dirty="0"/>
              <a:t>24% </a:t>
            </a:r>
            <a:endParaRPr lang="bg-BG" sz="3200" dirty="0"/>
          </a:p>
          <a:p>
            <a:pPr>
              <a:lnSpc>
                <a:spcPct val="120000"/>
              </a:lnSpc>
            </a:pP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122750" y="3079001"/>
            <a:ext cx="4376949" cy="4212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bg-BG" sz="3200" dirty="0" smtClean="0"/>
              <a:t>Вода 23%</a:t>
            </a:r>
          </a:p>
          <a:p>
            <a:pPr>
              <a:lnSpc>
                <a:spcPct val="120000"/>
              </a:lnSpc>
            </a:pPr>
            <a:r>
              <a:rPr lang="ru-RU" sz="3200" dirty="0" smtClean="0"/>
              <a:t>Я</a:t>
            </a:r>
            <a:r>
              <a:rPr lang="bg-BG" sz="3200" dirty="0" smtClean="0"/>
              <a:t>дки и семена </a:t>
            </a:r>
            <a:r>
              <a:rPr lang="en-US" sz="3200" dirty="0" smtClean="0"/>
              <a:t>22%</a:t>
            </a:r>
            <a:endParaRPr lang="bg-BG" sz="3200" dirty="0" smtClean="0"/>
          </a:p>
          <a:p>
            <a:pPr>
              <a:lnSpc>
                <a:spcPct val="120000"/>
              </a:lnSpc>
            </a:pPr>
            <a:r>
              <a:rPr lang="bg-BG" sz="3200" dirty="0" smtClean="0"/>
              <a:t>Зърнени закуски </a:t>
            </a:r>
            <a:r>
              <a:rPr lang="en-US" sz="3200" dirty="0" smtClean="0"/>
              <a:t>20%</a:t>
            </a:r>
            <a:endParaRPr lang="bg-BG" sz="3200" dirty="0" smtClean="0"/>
          </a:p>
          <a:p>
            <a:pPr>
              <a:lnSpc>
                <a:spcPct val="120000"/>
              </a:lnSpc>
            </a:pPr>
            <a:r>
              <a:rPr lang="bg-BG" sz="3200" dirty="0" smtClean="0"/>
              <a:t>Сокове</a:t>
            </a:r>
            <a:r>
              <a:rPr lang="en-US" sz="3200" dirty="0" smtClean="0"/>
              <a:t>20%</a:t>
            </a:r>
            <a:endParaRPr lang="en-US" sz="3200" dirty="0"/>
          </a:p>
          <a:p>
            <a:pPr>
              <a:lnSpc>
                <a:spcPct val="120000"/>
              </a:lnSpc>
            </a:pPr>
            <a:r>
              <a:rPr lang="bg-BG" sz="3200" dirty="0" smtClean="0"/>
              <a:t>Месо 18%</a:t>
            </a:r>
            <a:r>
              <a:rPr lang="en-US" sz="3200" dirty="0"/>
              <a:t> </a:t>
            </a:r>
          </a:p>
          <a:p>
            <a:pPr>
              <a:lnSpc>
                <a:spcPct val="120000"/>
              </a:lnSpc>
            </a:pPr>
            <a:endParaRPr lang="en-US" sz="3200" dirty="0"/>
          </a:p>
          <a:p>
            <a:pPr>
              <a:lnSpc>
                <a:spcPct val="120000"/>
              </a:lnSpc>
            </a:pPr>
            <a:endParaRPr lang="en-US" sz="320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13668" y="1565775"/>
            <a:ext cx="8436916" cy="147474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400" dirty="0" smtClean="0"/>
              <a:t>Кои са </a:t>
            </a:r>
            <a:r>
              <a:rPr lang="bg-BG" sz="2400" b="1" u="sng" dirty="0" smtClean="0"/>
              <a:t>категориите</a:t>
            </a:r>
            <a:r>
              <a:rPr lang="bg-BG" sz="2400" dirty="0" smtClean="0"/>
              <a:t>, които </a:t>
            </a:r>
            <a:r>
              <a:rPr lang="bg-BG" sz="2400" dirty="0" smtClean="0"/>
              <a:t>представляват най</a:t>
            </a:r>
            <a:r>
              <a:rPr lang="bg-BG" sz="2400" dirty="0" smtClean="0"/>
              <a:t>-голям интерес за потребителите и за които </a:t>
            </a:r>
            <a:r>
              <a:rPr lang="bg-BG" sz="2400" dirty="0" smtClean="0"/>
              <a:t>хората планират да </a:t>
            </a:r>
            <a:r>
              <a:rPr lang="bg-BG" sz="2400" b="1" dirty="0" smtClean="0"/>
              <a:t>купуват повече</a:t>
            </a:r>
            <a:r>
              <a:rPr lang="bg-BG" sz="2400" dirty="0" smtClean="0"/>
              <a:t>, в </a:t>
            </a:r>
            <a:r>
              <a:rPr lang="bg-BG" sz="2400" dirty="0" smtClean="0"/>
              <a:t>следващите 6 месеца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96452" y="422775"/>
            <a:ext cx="8090347" cy="1143000"/>
          </a:xfrm>
        </p:spPr>
        <p:txBody>
          <a:bodyPr>
            <a:noAutofit/>
          </a:bodyPr>
          <a:lstStyle/>
          <a:p>
            <a:r>
              <a:rPr lang="bg-BG" b="1" dirty="0" smtClean="0"/>
              <a:t>Печелившите категории</a:t>
            </a:r>
            <a:endParaRPr lang="en-US" b="1" dirty="0"/>
          </a:p>
        </p:txBody>
      </p:sp>
      <p:pic>
        <p:nvPicPr>
          <p:cNvPr id="7" name="Picture 6" descr="Exclamation-mar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" y="0"/>
            <a:ext cx="765560" cy="156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9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0"/>
            <a:ext cx="7093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19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В светлината на прожекторите</a:t>
            </a:r>
            <a:endParaRPr lang="en-US" b="1" dirty="0"/>
          </a:p>
        </p:txBody>
      </p:sp>
      <p:pic>
        <p:nvPicPr>
          <p:cNvPr id="2" name="Picture 1" descr="Spotl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3764" y="1417638"/>
            <a:ext cx="10472697" cy="544036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64525" y="3214473"/>
            <a:ext cx="6377712" cy="9399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g-BG" sz="5400" b="1" dirty="0" smtClean="0">
                <a:solidFill>
                  <a:schemeClr val="bg1"/>
                </a:solidFill>
              </a:rPr>
              <a:t>Здравословната храна вече не е ниша!</a:t>
            </a:r>
          </a:p>
        </p:txBody>
      </p:sp>
    </p:spTree>
    <p:extLst>
      <p:ext uri="{BB962C8B-B14F-4D97-AF65-F5344CB8AC3E}">
        <p14:creationId xmlns:p14="http://schemas.microsoft.com/office/powerpoint/2010/main" val="1072429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В светлината на прожекторите</a:t>
            </a:r>
            <a:endParaRPr lang="en-US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597996"/>
            <a:ext cx="8229600" cy="93997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408000"/>
                </a:solidFill>
              </a:rPr>
              <a:t>79% </a:t>
            </a:r>
            <a:r>
              <a:rPr lang="bg-BG" sz="4000" b="1" dirty="0" smtClean="0">
                <a:solidFill>
                  <a:srgbClr val="408000"/>
                </a:solidFill>
              </a:rPr>
              <a:t>от хората </a:t>
            </a:r>
          </a:p>
          <a:p>
            <a:pPr marL="0" indent="0" algn="ctr">
              <a:buNone/>
            </a:pPr>
            <a:r>
              <a:rPr lang="bg-BG" sz="4000" dirty="0" smtClean="0"/>
              <a:t>активно търсят </a:t>
            </a:r>
          </a:p>
          <a:p>
            <a:pPr marL="0" indent="0" algn="ctr">
              <a:buNone/>
            </a:pPr>
            <a:r>
              <a:rPr lang="bg-BG" sz="4000" b="1" dirty="0" smtClean="0">
                <a:solidFill>
                  <a:srgbClr val="408000"/>
                </a:solidFill>
              </a:rPr>
              <a:t>здравословни храни</a:t>
            </a:r>
            <a:r>
              <a:rPr lang="bg-BG" sz="4000" dirty="0" smtClean="0"/>
              <a:t>, за да се предпазят от заболявания като затлъстяване, диабет, висок холестерол, хипертопния и други</a:t>
            </a:r>
            <a:endParaRPr lang="bg-BG" sz="4000" b="1" dirty="0" smtClean="0"/>
          </a:p>
        </p:txBody>
      </p:sp>
    </p:spTree>
    <p:extLst>
      <p:ext uri="{BB962C8B-B14F-4D97-AF65-F5344CB8AC3E}">
        <p14:creationId xmlns:p14="http://schemas.microsoft.com/office/powerpoint/2010/main" val="257112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ave38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8" cy="685799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450537"/>
            <a:ext cx="4275938" cy="1143000"/>
          </a:xfrm>
        </p:spPr>
        <p:txBody>
          <a:bodyPr>
            <a:noAutofit/>
          </a:bodyPr>
          <a:lstStyle/>
          <a:p>
            <a:r>
              <a:rPr lang="bg-BG" b="1" dirty="0" smtClean="0">
                <a:solidFill>
                  <a:schemeClr val="bg1"/>
                </a:solidFill>
              </a:rPr>
              <a:t>Как да се качим на гребена на вълната?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8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g-BG" b="1" dirty="0" smtClean="0"/>
              <a:t>Как да се качим на гребена на </a:t>
            </a:r>
            <a:r>
              <a:rPr lang="bg-BG" b="1" dirty="0" smtClean="0"/>
              <a:t>здравословната вълна?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bg-BG" sz="2400" dirty="0" smtClean="0"/>
              <a:t>По-</a:t>
            </a:r>
            <a:r>
              <a:rPr lang="bg-BG" sz="2400" b="1" dirty="0" smtClean="0"/>
              <a:t>ясна</a:t>
            </a:r>
            <a:r>
              <a:rPr lang="bg-BG" sz="2400" dirty="0" smtClean="0"/>
              <a:t> и точно насочена </a:t>
            </a:r>
            <a:r>
              <a:rPr lang="bg-BG" sz="2400" b="1" dirty="0" smtClean="0"/>
              <a:t>опаковка </a:t>
            </a:r>
          </a:p>
          <a:p>
            <a:pPr>
              <a:lnSpc>
                <a:spcPct val="120000"/>
              </a:lnSpc>
            </a:pPr>
            <a:r>
              <a:rPr lang="bg-BG" sz="2400" b="1" dirty="0" smtClean="0"/>
              <a:t>Разбиране на сложния процес на вземане на решение </a:t>
            </a:r>
            <a:r>
              <a:rPr lang="bg-BG" sz="2400" dirty="0" smtClean="0"/>
              <a:t>в днешното консуматорско общество, в което </a:t>
            </a:r>
            <a:r>
              <a:rPr lang="bg-BG" sz="2400" dirty="0" smtClean="0"/>
              <a:t>информацията </a:t>
            </a:r>
            <a:r>
              <a:rPr lang="bg-BG" sz="2400" dirty="0" smtClean="0"/>
              <a:t>е навсякъде и достъпна</a:t>
            </a:r>
          </a:p>
          <a:p>
            <a:pPr>
              <a:lnSpc>
                <a:spcPct val="120000"/>
              </a:lnSpc>
            </a:pPr>
            <a:r>
              <a:rPr lang="bg-BG" sz="2400" dirty="0" smtClean="0"/>
              <a:t>Добрата храна трябва да прави </a:t>
            </a:r>
            <a:r>
              <a:rPr lang="bg-BG" sz="2400" b="1" dirty="0" smtClean="0"/>
              <a:t>живота</a:t>
            </a:r>
            <a:r>
              <a:rPr lang="bg-BG" sz="2400" dirty="0" smtClean="0"/>
              <a:t> </a:t>
            </a:r>
            <a:r>
              <a:rPr lang="bg-BG" sz="2400" dirty="0" smtClean="0"/>
              <a:t>на хората </a:t>
            </a:r>
            <a:r>
              <a:rPr lang="bg-BG" sz="2400" b="1" dirty="0" smtClean="0"/>
              <a:t>по-лесен </a:t>
            </a:r>
          </a:p>
          <a:p>
            <a:pPr>
              <a:lnSpc>
                <a:spcPct val="120000"/>
              </a:lnSpc>
            </a:pPr>
            <a:r>
              <a:rPr lang="en-US" sz="2400" b="1" dirty="0"/>
              <a:t>76% </a:t>
            </a:r>
            <a:r>
              <a:rPr lang="bg-BG" sz="2400" b="1" dirty="0" smtClean="0"/>
              <a:t>от хората са готови да платят повече </a:t>
            </a:r>
            <a:r>
              <a:rPr lang="bg-BG" sz="2400" dirty="0" smtClean="0"/>
              <a:t>за храна, която ясно комуникира здравословните си предимства</a:t>
            </a:r>
          </a:p>
          <a:p>
            <a:pPr>
              <a:lnSpc>
                <a:spcPct val="120000"/>
              </a:lnSpc>
            </a:pPr>
            <a:r>
              <a:rPr lang="bg-BG" sz="2400" dirty="0" smtClean="0"/>
              <a:t>Да се идентифицира вярното </a:t>
            </a:r>
            <a:r>
              <a:rPr lang="bg-BG" sz="2400" b="1" dirty="0" smtClean="0"/>
              <a:t>място за продажби </a:t>
            </a:r>
            <a:r>
              <a:rPr lang="bg-BG" sz="2400" dirty="0" smtClean="0"/>
              <a:t>и канали за дистрибуция </a:t>
            </a:r>
          </a:p>
          <a:p>
            <a:pPr>
              <a:lnSpc>
                <a:spcPct val="120000"/>
              </a:lnSpc>
            </a:pPr>
            <a:r>
              <a:rPr lang="bg-BG" sz="2400" dirty="0" smtClean="0"/>
              <a:t>Важно е да се уважват </a:t>
            </a:r>
            <a:r>
              <a:rPr lang="bg-BG" sz="2400" dirty="0" smtClean="0"/>
              <a:t>регионалните </a:t>
            </a:r>
            <a:r>
              <a:rPr lang="bg-BG" sz="2400" dirty="0" smtClean="0"/>
              <a:t>специфики  </a:t>
            </a:r>
            <a:r>
              <a:rPr lang="bg-BG" sz="2400" dirty="0" smtClean="0"/>
              <a:t>– </a:t>
            </a:r>
            <a:r>
              <a:rPr lang="bg-BG" sz="2400" dirty="0" smtClean="0"/>
              <a:t> </a:t>
            </a:r>
            <a:r>
              <a:rPr lang="bg-BG" sz="2400" b="1" dirty="0" smtClean="0"/>
              <a:t>“</a:t>
            </a:r>
            <a:r>
              <a:rPr lang="bg-BG" sz="2400" b="1" dirty="0" smtClean="0"/>
              <a:t>Мисли глобално, действай локално!</a:t>
            </a:r>
            <a:r>
              <a:rPr lang="bg-BG" sz="2400" b="1" dirty="0" smtClean="0"/>
              <a:t>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8781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18597"/>
            <a:ext cx="1994169" cy="1143000"/>
          </a:xfrm>
        </p:spPr>
        <p:txBody>
          <a:bodyPr>
            <a:noAutofit/>
          </a:bodyPr>
          <a:lstStyle/>
          <a:p>
            <a:r>
              <a:rPr lang="bg-BG" sz="4000" b="1" dirty="0" smtClean="0"/>
              <a:t>Кой</a:t>
            </a:r>
            <a:br>
              <a:rPr lang="bg-BG" sz="4000" b="1" dirty="0" smtClean="0"/>
            </a:br>
            <a:r>
              <a:rPr lang="bg-BG" sz="4000" b="1" dirty="0" smtClean="0"/>
              <a:t>е </a:t>
            </a:r>
            <a:br>
              <a:rPr lang="bg-BG" sz="4000" b="1" dirty="0" smtClean="0"/>
            </a:br>
            <a:r>
              <a:rPr lang="bg-BG" sz="4000" b="1" dirty="0" smtClean="0"/>
              <a:t>нашият клиент?</a:t>
            </a:r>
            <a:endParaRPr lang="en-US" sz="4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170" y="0"/>
            <a:ext cx="7149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28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10-27 at 16.27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09" y="582096"/>
            <a:ext cx="4874152" cy="442504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073647" y="5334491"/>
            <a:ext cx="7287139" cy="976833"/>
          </a:xfrm>
        </p:spPr>
        <p:txBody>
          <a:bodyPr>
            <a:noAutofit/>
          </a:bodyPr>
          <a:lstStyle/>
          <a:p>
            <a:r>
              <a:rPr lang="bg-BG" b="1" dirty="0" smtClean="0"/>
              <a:t>опитът на Фикосота</a:t>
            </a:r>
            <a:br>
              <a:rPr lang="bg-BG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12750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031" y="4014700"/>
            <a:ext cx="6540631" cy="1143000"/>
          </a:xfrm>
        </p:spPr>
        <p:txBody>
          <a:bodyPr>
            <a:noAutofit/>
          </a:bodyPr>
          <a:lstStyle/>
          <a:p>
            <a:r>
              <a:rPr lang="ru-RU" sz="4400" dirty="0"/>
              <a:t>е</a:t>
            </a:r>
            <a:r>
              <a:rPr lang="bg-BG" sz="4400" dirty="0" smtClean="0"/>
              <a:t>дин глобален бранд</a:t>
            </a:r>
            <a:endParaRPr lang="en-US" sz="4400" dirty="0"/>
          </a:p>
        </p:txBody>
      </p:sp>
      <p:pic>
        <p:nvPicPr>
          <p:cNvPr id="3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8560" y="2005538"/>
            <a:ext cx="5131379" cy="196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5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4225"/>
            <a:ext cx="8229600" cy="1143000"/>
          </a:xfrm>
        </p:spPr>
        <p:txBody>
          <a:bodyPr>
            <a:normAutofit/>
          </a:bodyPr>
          <a:lstStyle/>
          <a:p>
            <a:r>
              <a:rPr lang="bg-BG" sz="5400" b="1" dirty="0" smtClean="0"/>
              <a:t>Човек е това, което яде</a:t>
            </a:r>
            <a:endParaRPr lang="en-US" sz="5400" b="1" dirty="0"/>
          </a:p>
        </p:txBody>
      </p:sp>
      <p:pic>
        <p:nvPicPr>
          <p:cNvPr id="4" name="Picture 3" descr="shutterstock_678797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601" y="-244200"/>
            <a:ext cx="5985083" cy="598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3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retti-3pack-simulation-front-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20" y="96058"/>
            <a:ext cx="9562479" cy="717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91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883"/>
            <a:ext cx="8229600" cy="1143000"/>
          </a:xfrm>
        </p:spPr>
        <p:txBody>
          <a:bodyPr>
            <a:noAutofit/>
          </a:bodyPr>
          <a:lstStyle/>
          <a:p>
            <a:r>
              <a:rPr lang="bg-BG" sz="3600" dirty="0" smtClean="0">
                <a:latin typeface="+mn-lt"/>
              </a:rPr>
              <a:t>И снаксът може </a:t>
            </a:r>
            <a:r>
              <a:rPr lang="bg-BG" sz="3600" dirty="0" smtClean="0">
                <a:latin typeface="+mn-lt"/>
              </a:rPr>
              <a:t>да е “</a:t>
            </a:r>
            <a:r>
              <a:rPr lang="bg-BG" sz="3600" dirty="0" smtClean="0">
                <a:latin typeface="+mn-lt"/>
              </a:rPr>
              <a:t>по-добър-за-теб”, макар и не диетичен</a:t>
            </a:r>
            <a:endParaRPr lang="en-GB" sz="36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2167" y="1545167"/>
            <a:ext cx="3992137" cy="1332779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b="1" dirty="0" smtClean="0"/>
              <a:t>Естествени </a:t>
            </a:r>
            <a:r>
              <a:rPr lang="bg-BG" b="1" dirty="0" smtClean="0"/>
              <a:t>съставки</a:t>
            </a:r>
            <a:endParaRPr lang="en-US" b="1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b="1" dirty="0" smtClean="0"/>
              <a:t>Печено, не пържено</a:t>
            </a:r>
            <a:endParaRPr lang="en-GB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b="1" dirty="0" err="1" smtClean="0"/>
              <a:t>Б</a:t>
            </a:r>
            <a:r>
              <a:rPr lang="bg-BG" b="1" dirty="0" smtClean="0"/>
              <a:t>ез </a:t>
            </a:r>
            <a:r>
              <a:rPr lang="en-US" b="1" dirty="0" smtClean="0"/>
              <a:t>GMO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b="1" dirty="0" err="1" smtClean="0"/>
              <a:t>Б</a:t>
            </a:r>
            <a:r>
              <a:rPr lang="bg-BG" b="1" dirty="0" smtClean="0"/>
              <a:t>ез</a:t>
            </a:r>
            <a:r>
              <a:rPr lang="en-US" b="1" dirty="0" smtClean="0"/>
              <a:t> MSG</a:t>
            </a:r>
            <a:endParaRPr lang="en-GB" dirty="0" smtClean="0"/>
          </a:p>
        </p:txBody>
      </p:sp>
      <p:sp>
        <p:nvSpPr>
          <p:cNvPr id="4" name="Rectangle 3"/>
          <p:cNvSpPr/>
          <p:nvPr/>
        </p:nvSpPr>
        <p:spPr>
          <a:xfrm>
            <a:off x="4290610" y="1545167"/>
            <a:ext cx="4407342" cy="1590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bg-BG" sz="2000" b="1" dirty="0" smtClean="0"/>
              <a:t>Без транс мазнини</a:t>
            </a:r>
            <a:r>
              <a:rPr lang="en-GB" sz="2000" b="1" dirty="0"/>
              <a:t>	</a:t>
            </a:r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bg-BG" sz="2000" b="1" dirty="0" smtClean="0"/>
              <a:t>Без хидрогенирани мазнини</a:t>
            </a:r>
            <a:endParaRPr lang="en-GB" sz="2000" b="1" dirty="0"/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bg-BG" sz="2000" b="1" dirty="0"/>
              <a:t>Б</a:t>
            </a:r>
            <a:r>
              <a:rPr lang="bg-BG" sz="2000" b="1" dirty="0" smtClean="0"/>
              <a:t>ез </a:t>
            </a:r>
            <a:r>
              <a:rPr lang="bg-BG" sz="2000" b="1" dirty="0" smtClean="0"/>
              <a:t>изкуствени оцветители</a:t>
            </a:r>
          </a:p>
          <a:p>
            <a:pPr marL="342900" indent="-3429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bg-BG" sz="2000" b="1" dirty="0" smtClean="0"/>
              <a:t>Подходящ за </a:t>
            </a:r>
            <a:r>
              <a:rPr lang="bg-BG" sz="2000" b="1" dirty="0" smtClean="0"/>
              <a:t>вегетарианци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154547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18883"/>
            <a:ext cx="8229600" cy="1143000"/>
          </a:xfrm>
        </p:spPr>
        <p:txBody>
          <a:bodyPr>
            <a:noAutofit/>
          </a:bodyPr>
          <a:lstStyle/>
          <a:p>
            <a:r>
              <a:rPr lang="bg-BG" sz="4400" dirty="0" smtClean="0">
                <a:latin typeface="+mn-lt"/>
              </a:rPr>
              <a:t>Не само законите имат значение </a:t>
            </a:r>
            <a:endParaRPr lang="en-GB" sz="4400" dirty="0">
              <a:latin typeface="+mn-lt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768949"/>
            <a:ext cx="7950855" cy="1332779"/>
          </a:xfrm>
        </p:spPr>
        <p:txBody>
          <a:bodyPr/>
          <a:lstStyle/>
          <a:p>
            <a:pPr lvl="0"/>
            <a:r>
              <a:rPr lang="bg-BG" sz="2800" dirty="0" smtClean="0"/>
              <a:t>Правилата на търговците и потребителите може да са по-строги и от законите </a:t>
            </a:r>
          </a:p>
          <a:p>
            <a:pPr marL="457200" lvl="0" indent="-457200">
              <a:buFont typeface="Wingdings" charset="2"/>
              <a:buChar char="ü"/>
            </a:pPr>
            <a:r>
              <a:rPr lang="bg-BG" sz="2800" dirty="0" smtClean="0"/>
              <a:t>Скандинавия палмов олеин </a:t>
            </a:r>
          </a:p>
          <a:p>
            <a:pPr marL="457200" lvl="0" indent="-457200">
              <a:buFont typeface="Wingdings" charset="2"/>
              <a:buChar char="ü"/>
            </a:pPr>
            <a:r>
              <a:rPr lang="bg-BG" sz="2800" dirty="0" smtClean="0"/>
              <a:t>Холандия </a:t>
            </a:r>
            <a:r>
              <a:rPr lang="en-US" sz="2800" dirty="0" smtClean="0"/>
              <a:t>RSPO </a:t>
            </a:r>
            <a:r>
              <a:rPr lang="bg-BG" sz="2800" dirty="0" smtClean="0"/>
              <a:t>палмов олеин </a:t>
            </a:r>
          </a:p>
          <a:p>
            <a:pPr marL="457200" lvl="0" indent="-457200">
              <a:buFont typeface="Wingdings" charset="2"/>
              <a:buChar char="ü"/>
            </a:pPr>
            <a:r>
              <a:rPr lang="bg-BG" sz="2800" dirty="0" smtClean="0"/>
              <a:t>Великобритания </a:t>
            </a:r>
            <a:r>
              <a:rPr lang="en-US" sz="2800" dirty="0" smtClean="0"/>
              <a:t>MSG, trans fat </a:t>
            </a:r>
            <a:r>
              <a:rPr lang="bg-BG" sz="2800" dirty="0" smtClean="0"/>
              <a:t>и т.н. </a:t>
            </a:r>
          </a:p>
          <a:p>
            <a:pPr marL="457200" lvl="0" indent="-457200">
              <a:buFont typeface="Wingdings" charset="2"/>
              <a:buChar char="ü"/>
            </a:pPr>
            <a:r>
              <a:rPr lang="bg-BG" sz="2800" dirty="0" smtClean="0"/>
              <a:t>Обществото </a:t>
            </a:r>
          </a:p>
          <a:p>
            <a:pPr marL="457200" lvl="0" indent="-457200">
              <a:buFont typeface="Wingdings" charset="2"/>
              <a:buChar char="ü"/>
            </a:pPr>
            <a:r>
              <a:rPr lang="bg-BG" sz="2800" dirty="0" smtClean="0"/>
              <a:t>Блоговете</a:t>
            </a:r>
          </a:p>
          <a:p>
            <a:pPr marL="457200" lvl="0" indent="-457200">
              <a:buFont typeface="Wingdings" charset="2"/>
              <a:buChar char="ü"/>
            </a:pPr>
            <a:r>
              <a:rPr lang="bg-BG" sz="2800" dirty="0" smtClean="0"/>
              <a:t>Медиите </a:t>
            </a:r>
          </a:p>
          <a:p>
            <a:pPr marL="457200" lvl="0" indent="-457200">
              <a:buFont typeface="Wingdings" charset="2"/>
              <a:buChar char="ü"/>
            </a:pPr>
            <a:endParaRPr lang="bg-BG" sz="2800" dirty="0" smtClean="0"/>
          </a:p>
        </p:txBody>
      </p:sp>
    </p:spTree>
    <p:extLst>
      <p:ext uri="{BB962C8B-B14F-4D97-AF65-F5344CB8AC3E}">
        <p14:creationId xmlns:p14="http://schemas.microsoft.com/office/powerpoint/2010/main" val="157043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9604" y="455622"/>
            <a:ext cx="8229600" cy="1143000"/>
          </a:xfrm>
        </p:spPr>
        <p:txBody>
          <a:bodyPr>
            <a:noAutofit/>
          </a:bodyPr>
          <a:lstStyle/>
          <a:p>
            <a:r>
              <a:rPr lang="bg-BG" sz="4400" dirty="0" smtClean="0">
                <a:latin typeface="+mn-lt"/>
              </a:rPr>
              <a:t>Какво се пече във фурната?!?!</a:t>
            </a:r>
            <a:endParaRPr lang="en-GB" sz="44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9604" y="1951672"/>
            <a:ext cx="8229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charset="2"/>
              <a:buChar char="ü"/>
            </a:pPr>
            <a:r>
              <a:rPr lang="bg-BG" sz="3200" dirty="0" smtClean="0"/>
              <a:t>Постоянно в процес на </a:t>
            </a:r>
            <a:r>
              <a:rPr lang="bg-BG" sz="3200" dirty="0" smtClean="0"/>
              <a:t>разработване </a:t>
            </a:r>
            <a:r>
              <a:rPr lang="bg-BG" sz="3200" dirty="0" smtClean="0"/>
              <a:t>на нови продукти</a:t>
            </a:r>
          </a:p>
          <a:p>
            <a:pPr marL="457200" lvl="0" indent="-457200">
              <a:buFont typeface="Wingdings" charset="2"/>
              <a:buChar char="ü"/>
            </a:pPr>
            <a:r>
              <a:rPr lang="bg-BG" sz="3200" dirty="0" smtClean="0"/>
              <a:t>2 нови бранда, които ще бъдат лансирани през 2016 </a:t>
            </a:r>
          </a:p>
          <a:p>
            <a:pPr marL="457200" lvl="0" indent="-457200">
              <a:buFont typeface="Wingdings" charset="2"/>
              <a:buChar char="ü"/>
            </a:pPr>
            <a:r>
              <a:rPr lang="bg-BG" sz="3200" dirty="0" smtClean="0"/>
              <a:t>Храната на бъдещето</a:t>
            </a:r>
          </a:p>
          <a:p>
            <a:pPr marL="457200" lvl="0" indent="-457200">
              <a:buFont typeface="Wingdings" charset="2"/>
              <a:buChar char="ü"/>
            </a:pPr>
            <a:r>
              <a:rPr lang="bg-BG" sz="3200" dirty="0" smtClean="0"/>
              <a:t>Храна, която...</a:t>
            </a:r>
          </a:p>
        </p:txBody>
      </p:sp>
    </p:spTree>
    <p:extLst>
      <p:ext uri="{BB962C8B-B14F-4D97-AF65-F5344CB8AC3E}">
        <p14:creationId xmlns:p14="http://schemas.microsoft.com/office/powerpoint/2010/main" val="1497066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i-food-ingredi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85" y="0"/>
            <a:ext cx="4577715" cy="6858000"/>
          </a:xfrm>
          <a:prstGeom prst="rect">
            <a:avLst/>
          </a:prstGeom>
        </p:spPr>
      </p:pic>
      <p:pic>
        <p:nvPicPr>
          <p:cNvPr id="5" name="Picture 2" descr="C:\Users\nboykov\Desktop\Picture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3138" cy="71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568" y="916895"/>
            <a:ext cx="40020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5400" b="1" dirty="0">
                <a:ln w="0"/>
                <a:solidFill>
                  <a:srgbClr val="804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/>
                <a:ea typeface="MixLean" panose="02000603000000000000" pitchFamily="2" charset="0"/>
                <a:cs typeface="Comic Sans MS"/>
              </a:rPr>
              <a:t>Истинската храна няма съставки, тя е </a:t>
            </a:r>
            <a:r>
              <a:rPr lang="bg-BG" sz="5400" b="1" dirty="0" smtClean="0">
                <a:ln w="0"/>
                <a:solidFill>
                  <a:srgbClr val="804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/>
                <a:ea typeface="MixLean" panose="02000603000000000000" pitchFamily="2" charset="0"/>
                <a:cs typeface="Comic Sans MS"/>
              </a:rPr>
              <a:t>съставките</a:t>
            </a:r>
            <a:endParaRPr lang="en-US" sz="5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ndwriting - Dakota"/>
              <a:ea typeface="MixLean" panose="02000603000000000000" pitchFamily="2" charset="0"/>
              <a:cs typeface="Handwriting - Dakota"/>
            </a:endParaRPr>
          </a:p>
        </p:txBody>
      </p:sp>
    </p:spTree>
    <p:extLst>
      <p:ext uri="{BB962C8B-B14F-4D97-AF65-F5344CB8AC3E}">
        <p14:creationId xmlns:p14="http://schemas.microsoft.com/office/powerpoint/2010/main" val="15403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ght-fu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50492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722025"/>
            <a:ext cx="5195556" cy="1790256"/>
          </a:xfrm>
        </p:spPr>
        <p:txBody>
          <a:bodyPr>
            <a:noAutofit/>
          </a:bodyPr>
          <a:lstStyle/>
          <a:p>
            <a:r>
              <a:rPr lang="bg-BG" b="1" dirty="0" smtClean="0">
                <a:solidFill>
                  <a:srgbClr val="FFFF66"/>
                </a:solidFill>
              </a:rPr>
              <a:t>Защото искаме бъдеще</a:t>
            </a:r>
            <a:r>
              <a:rPr lang="bg-BG" b="1" dirty="0" smtClean="0">
                <a:solidFill>
                  <a:srgbClr val="FFFF66"/>
                </a:solidFill>
              </a:rPr>
              <a:t>, в което </a:t>
            </a:r>
            <a:r>
              <a:rPr lang="bg-BG" b="1" dirty="0" smtClean="0">
                <a:solidFill>
                  <a:srgbClr val="FFFF66"/>
                </a:solidFill>
              </a:rPr>
              <a:t>храната </a:t>
            </a:r>
            <a:r>
              <a:rPr lang="bg-BG" b="1" dirty="0" smtClean="0">
                <a:solidFill>
                  <a:srgbClr val="FFFF66"/>
                </a:solidFill>
              </a:rPr>
              <a:t>ни прави здрави, а не болни</a:t>
            </a:r>
            <a:endParaRPr lang="en-US" b="1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6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utterstock_791590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502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19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-BG" b="1" dirty="0" smtClean="0"/>
              <a:t>ГЛОБАЛНИ ТЕНДЕНЦИИ В ЗДРАВОСЛОВНОТО ХРАНЕНЕ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345" y="1483848"/>
            <a:ext cx="8834655" cy="2762871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bg-BG" sz="1800" dirty="0" smtClean="0"/>
              <a:t>Здравето и благосъстоянието са горещи глобални теми от години вече и въпреки това</a:t>
            </a:r>
            <a:r>
              <a:rPr lang="en-US" sz="1800" dirty="0" smtClean="0"/>
              <a:t> </a:t>
            </a:r>
            <a:r>
              <a:rPr lang="bg-BG" sz="1800" dirty="0" smtClean="0"/>
              <a:t>за последните 30 години затлъстяването сред </a:t>
            </a:r>
            <a:r>
              <a:rPr lang="bg-BG" sz="1800" b="1" dirty="0" smtClean="0"/>
              <a:t>възрастните</a:t>
            </a:r>
            <a:r>
              <a:rPr lang="bg-BG" sz="1800" dirty="0" smtClean="0"/>
              <a:t> е нарастнало </a:t>
            </a:r>
            <a:r>
              <a:rPr lang="bg-BG" sz="1800" b="1" dirty="0" smtClean="0"/>
              <a:t>с 30%,</a:t>
            </a:r>
            <a:r>
              <a:rPr lang="bg-BG" sz="1800" dirty="0" smtClean="0"/>
              <a:t> а при </a:t>
            </a:r>
            <a:r>
              <a:rPr lang="bg-BG" sz="1800" b="1" dirty="0" smtClean="0"/>
              <a:t>децата с шокиращите 47%</a:t>
            </a:r>
          </a:p>
          <a:p>
            <a:pPr>
              <a:lnSpc>
                <a:spcPct val="120000"/>
              </a:lnSpc>
            </a:pPr>
            <a:r>
              <a:rPr lang="bg-BG" sz="1800" dirty="0" smtClean="0"/>
              <a:t>Глобално изследване, проведено през 2013 г., оценява че 30% от глобалното население </a:t>
            </a:r>
            <a:r>
              <a:rPr lang="en-US" sz="1800" dirty="0"/>
              <a:t>-</a:t>
            </a:r>
            <a:r>
              <a:rPr lang="bg-BG" sz="1800" dirty="0" smtClean="0"/>
              <a:t> </a:t>
            </a:r>
            <a:r>
              <a:rPr lang="bg-BG" sz="1800" dirty="0" smtClean="0"/>
              <a:t>почти </a:t>
            </a:r>
            <a:r>
              <a:rPr lang="bg-BG" sz="1800" b="1" dirty="0" smtClean="0"/>
              <a:t>2,1 млрд. души страдат от наднормено тегло или затлъстяване</a:t>
            </a:r>
          </a:p>
          <a:p>
            <a:pPr>
              <a:lnSpc>
                <a:spcPct val="120000"/>
              </a:lnSpc>
            </a:pPr>
            <a:r>
              <a:rPr lang="bg-BG" sz="1800" b="1" dirty="0" smtClean="0"/>
              <a:t>Мит е, че затлъстяването е болест на развития свят </a:t>
            </a:r>
            <a:r>
              <a:rPr lang="bg-BG" sz="1800" dirty="0" smtClean="0"/>
              <a:t>– 62% от болните са в развиващи се държави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0" y="6417438"/>
            <a:ext cx="9144000" cy="45684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sz="1400" i="1" dirty="0" smtClean="0"/>
              <a:t>Източник: </a:t>
            </a:r>
            <a:r>
              <a:rPr lang="en-US" sz="1400" i="1" dirty="0" smtClean="0"/>
              <a:t>Nielsen Global survey HEALTHY EATING TRENDS </a:t>
            </a:r>
            <a:r>
              <a:rPr lang="en-US" sz="1400" i="1" dirty="0"/>
              <a:t>AROUND </a:t>
            </a:r>
            <a:r>
              <a:rPr lang="en-US" sz="1400" i="1" dirty="0" smtClean="0"/>
              <a:t>THE WORLD, JAN 201</a:t>
            </a:r>
            <a:r>
              <a:rPr lang="bg-BG" sz="1400" i="1" dirty="0" smtClean="0"/>
              <a:t>5</a:t>
            </a:r>
          </a:p>
          <a:p>
            <a:pPr marL="0" indent="0">
              <a:buNone/>
            </a:pPr>
            <a:r>
              <a:rPr lang="bg-BG" sz="1400" i="1" dirty="0" smtClean="0"/>
              <a:t>Изследването е проведено сред 30 000 човека в 60 държави, с достъп до интернет</a:t>
            </a:r>
            <a:r>
              <a:rPr lang="en-US" sz="1400" i="1" dirty="0" smtClean="0"/>
              <a:t> </a:t>
            </a:r>
            <a:endParaRPr lang="en-US" sz="1400" i="1" dirty="0"/>
          </a:p>
        </p:txBody>
      </p:sp>
      <p:pic>
        <p:nvPicPr>
          <p:cNvPr id="6" name="Picture 5" descr="shutterstock_1986039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11" y="4086309"/>
            <a:ext cx="3159332" cy="21072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9345" y="3942427"/>
            <a:ext cx="5786655" cy="240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bg-BG" dirty="0"/>
              <a:t>Но има надежда: 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ü"/>
            </a:pPr>
            <a:r>
              <a:rPr lang="bg-BG" dirty="0"/>
              <a:t>50% се опитват да отслабнат</a:t>
            </a:r>
          </a:p>
          <a:p>
            <a:pPr marL="742950" lvl="1" indent="-285750">
              <a:lnSpc>
                <a:spcPct val="120000"/>
              </a:lnSpc>
              <a:buFont typeface="Wingdings" charset="2"/>
              <a:buChar char="ü"/>
            </a:pPr>
            <a:r>
              <a:rPr lang="bg-BG" dirty="0"/>
              <a:t>Все повече производители преработват своите продукти в посока </a:t>
            </a:r>
            <a:r>
              <a:rPr lang="bg-BG" dirty="0" smtClean="0"/>
              <a:t>на </a:t>
            </a:r>
            <a:r>
              <a:rPr lang="bg-BG" dirty="0"/>
              <a:t>по-</a:t>
            </a:r>
            <a:r>
              <a:rPr lang="bg-BG" dirty="0" smtClean="0"/>
              <a:t>малко</a:t>
            </a:r>
            <a:r>
              <a:rPr lang="en-US" dirty="0" smtClean="0"/>
              <a:t>:</a:t>
            </a:r>
            <a:r>
              <a:rPr lang="bg-BG" dirty="0" smtClean="0"/>
              <a:t> </a:t>
            </a:r>
            <a:r>
              <a:rPr lang="bg-BG" dirty="0"/>
              <a:t>захар, транс и </a:t>
            </a:r>
            <a:r>
              <a:rPr lang="bg-BG" dirty="0" smtClean="0"/>
              <a:t>наситени </a:t>
            </a:r>
            <a:r>
              <a:rPr lang="bg-BG" dirty="0"/>
              <a:t>мазнини, сол и т.н. Избягват се изкуствените съставки и се </a:t>
            </a:r>
            <a:r>
              <a:rPr lang="bg-BG" dirty="0" smtClean="0"/>
              <a:t>търсят алтернативни добри заместители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3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lth-report-imag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6" y="0"/>
            <a:ext cx="7326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53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Как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0"/>
            <a:ext cx="69264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5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b="1" dirty="0" smtClean="0"/>
              <a:t>С ръка в буркана със сладки...</a:t>
            </a:r>
            <a:endParaRPr lang="en-US" dirty="0"/>
          </a:p>
        </p:txBody>
      </p:sp>
      <p:pic>
        <p:nvPicPr>
          <p:cNvPr id="5" name="Picture 4" descr="hand-in-cookie-j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72" y="2296108"/>
            <a:ext cx="6350000" cy="372110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4178" y="1430128"/>
            <a:ext cx="8735142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400" dirty="0" smtClean="0"/>
              <a:t>Макар и много голям процент от хората (75% според проучването на </a:t>
            </a:r>
            <a:r>
              <a:rPr lang="en-US" sz="2400" dirty="0" smtClean="0"/>
              <a:t>Nielsen)</a:t>
            </a:r>
            <a:r>
              <a:rPr lang="bg-BG" sz="2400" dirty="0" smtClean="0"/>
              <a:t> да заявяват, че искат да променят диетата си категории като шоколадови изделия и чипс нарастват</a:t>
            </a:r>
          </a:p>
          <a:p>
            <a:endParaRPr lang="bg-BG" sz="2400" dirty="0" smtClean="0"/>
          </a:p>
          <a:p>
            <a:endParaRPr lang="bg-BG" sz="2400" dirty="0"/>
          </a:p>
          <a:p>
            <a:endParaRPr lang="bg-BG" sz="2400" dirty="0"/>
          </a:p>
          <a:p>
            <a:endParaRPr lang="bg-BG" sz="2400" dirty="0" smtClean="0"/>
          </a:p>
          <a:p>
            <a:endParaRPr lang="bg-BG" sz="2400" dirty="0"/>
          </a:p>
          <a:p>
            <a:endParaRPr lang="bg-BG" sz="2400" dirty="0" smtClean="0"/>
          </a:p>
          <a:p>
            <a:endParaRPr lang="en-US" sz="2400" dirty="0" smtClean="0"/>
          </a:p>
          <a:p>
            <a:pPr marL="0" indent="0">
              <a:buNone/>
            </a:pPr>
            <a:r>
              <a:rPr lang="bg-BG" sz="2400" dirty="0" smtClean="0"/>
              <a:t>Хората не винаги са склонни да плащат повече за по-качествена и здравословна храна или пък да се лишат от удоволствието, което тя им носи </a:t>
            </a:r>
          </a:p>
        </p:txBody>
      </p:sp>
    </p:spTree>
    <p:extLst>
      <p:ext uri="{BB962C8B-B14F-4D97-AF65-F5344CB8AC3E}">
        <p14:creationId xmlns:p14="http://schemas.microsoft.com/office/powerpoint/2010/main" val="2990894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452" y="422775"/>
            <a:ext cx="8090347" cy="1143000"/>
          </a:xfrm>
        </p:spPr>
        <p:txBody>
          <a:bodyPr>
            <a:noAutofit/>
          </a:bodyPr>
          <a:lstStyle/>
          <a:p>
            <a:r>
              <a:rPr lang="bg-BG" b="1" dirty="0" smtClean="0"/>
              <a:t>Къде се крие възможността </a:t>
            </a:r>
            <a:endParaRPr lang="en-US" b="1" dirty="0"/>
          </a:p>
        </p:txBody>
      </p:sp>
      <p:pic>
        <p:nvPicPr>
          <p:cNvPr id="3" name="Picture 2" descr="question-mark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9138"/>
            <a:ext cx="2514029" cy="3352039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174164" y="1989138"/>
            <a:ext cx="6969835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bg-BG" sz="2400" dirty="0" smtClean="0"/>
          </a:p>
          <a:p>
            <a:pPr marL="0" indent="0" algn="ctr">
              <a:buNone/>
            </a:pPr>
            <a:r>
              <a:rPr lang="en-US" sz="2400" i="1" dirty="0" smtClean="0"/>
              <a:t>“</a:t>
            </a:r>
            <a:r>
              <a:rPr lang="bg-BG" sz="2400" i="1" dirty="0"/>
              <a:t>М</a:t>
            </a:r>
            <a:r>
              <a:rPr lang="bg-BG" sz="2400" i="1" dirty="0" smtClean="0"/>
              <a:t>одите в диетите често се променят, но иновативните, обратно към корените храни, които имат добър вкус, които са лесни за приготвяне и здравословни в същото време, това е сила, която е постоянна и ще движи пазара и за в бъдеще. Първата крачка е да знаете в какво да насочите усилията си за разработване на нови продукти.</a:t>
            </a:r>
            <a:r>
              <a:rPr lang="en-US" sz="2400" i="1" dirty="0" smtClean="0"/>
              <a:t>”</a:t>
            </a:r>
          </a:p>
          <a:p>
            <a:pPr marL="0" indent="0" algn="ctr">
              <a:buNone/>
            </a:pPr>
            <a:endParaRPr lang="bg-BG" sz="2400" i="1" dirty="0" smtClean="0"/>
          </a:p>
          <a:p>
            <a:pPr marL="0" indent="0" algn="r">
              <a:buNone/>
            </a:pPr>
            <a:r>
              <a:rPr lang="bg-BG" sz="2400" dirty="0" smtClean="0"/>
              <a:t>Сюзън </a:t>
            </a:r>
            <a:r>
              <a:rPr lang="bg-BG" sz="2400" dirty="0"/>
              <a:t>Дън, Вице-Президент </a:t>
            </a:r>
            <a:r>
              <a:rPr lang="en-US" sz="2400" dirty="0"/>
              <a:t>Nielsen</a:t>
            </a:r>
            <a:endParaRPr lang="bg-BG" sz="2400" dirty="0" smtClean="0"/>
          </a:p>
        </p:txBody>
      </p:sp>
    </p:spTree>
    <p:extLst>
      <p:ext uri="{BB962C8B-B14F-4D97-AF65-F5344CB8AC3E}">
        <p14:creationId xmlns:p14="http://schemas.microsoft.com/office/powerpoint/2010/main" val="220464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b="1" dirty="0" smtClean="0"/>
              <a:t>Какво да кажем на опаковката?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1361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g-BG" sz="2400" dirty="0" smtClean="0"/>
              <a:t>Кои са най-важните здравословни атрибути за хората, когато правят своя избор? Най</a:t>
            </a:r>
            <a:r>
              <a:rPr lang="bg-BG" sz="2400" dirty="0"/>
              <a:t>-предпочитаните </a:t>
            </a:r>
            <a:r>
              <a:rPr lang="bg-BG" sz="2400" dirty="0" smtClean="0"/>
              <a:t>клеймове </a:t>
            </a:r>
            <a:r>
              <a:rPr lang="bg-BG" sz="2400" dirty="0" smtClean="0"/>
              <a:t>на опаковките са</a:t>
            </a:r>
            <a:r>
              <a:rPr lang="bg-BG" sz="2400" dirty="0" smtClean="0"/>
              <a:t>:</a:t>
            </a:r>
          </a:p>
          <a:p>
            <a:pPr marL="901700">
              <a:buFont typeface="Wingdings" charset="2"/>
              <a:buChar char="ü"/>
            </a:pPr>
            <a:r>
              <a:rPr lang="bg-BG" sz="2400" dirty="0" smtClean="0"/>
              <a:t>Храни, </a:t>
            </a:r>
            <a:r>
              <a:rPr lang="bg-BG" sz="2400" dirty="0" smtClean="0"/>
              <a:t>които </a:t>
            </a:r>
            <a:r>
              <a:rPr lang="bg-BG" sz="2400" dirty="0" smtClean="0"/>
              <a:t>са </a:t>
            </a:r>
            <a:r>
              <a:rPr lang="bg-BG" sz="2400" b="1" dirty="0" smtClean="0"/>
              <a:t>100</a:t>
            </a:r>
            <a:r>
              <a:rPr lang="bg-BG" sz="2400" b="1" dirty="0" smtClean="0"/>
              <a:t>% натурални </a:t>
            </a:r>
            <a:r>
              <a:rPr lang="en-US" sz="2400" dirty="0" smtClean="0"/>
              <a:t>(</a:t>
            </a:r>
            <a:r>
              <a:rPr lang="en-US" sz="2400" dirty="0"/>
              <a:t>43%), </a:t>
            </a:r>
            <a:endParaRPr lang="bg-BG" sz="2400" dirty="0" smtClean="0"/>
          </a:p>
          <a:p>
            <a:pPr marL="901700">
              <a:buFont typeface="Wingdings" charset="2"/>
              <a:buChar char="ü"/>
            </a:pPr>
            <a:r>
              <a:rPr lang="bg-BG" sz="2400" dirty="0" smtClean="0"/>
              <a:t>Направени от </a:t>
            </a:r>
            <a:r>
              <a:rPr lang="bg-BG" sz="2400" b="1" dirty="0" smtClean="0"/>
              <a:t>плодове и зеленчуци </a:t>
            </a:r>
            <a:r>
              <a:rPr lang="en-US" sz="2400" dirty="0" smtClean="0"/>
              <a:t>(</a:t>
            </a:r>
            <a:r>
              <a:rPr lang="en-US" sz="2400" dirty="0"/>
              <a:t>40%) </a:t>
            </a:r>
            <a:endParaRPr lang="bg-BG" sz="2400" dirty="0" smtClean="0"/>
          </a:p>
          <a:p>
            <a:pPr marL="901700">
              <a:buFont typeface="Wingdings" charset="2"/>
              <a:buChar char="ü"/>
            </a:pPr>
            <a:r>
              <a:rPr lang="bg-BG" sz="2400" b="1" dirty="0" smtClean="0"/>
              <a:t>Органични </a:t>
            </a:r>
            <a:r>
              <a:rPr lang="en-US" sz="2400" b="1" dirty="0" smtClean="0"/>
              <a:t>/ </a:t>
            </a:r>
            <a:r>
              <a:rPr lang="bg-BG" sz="2400" b="1" dirty="0" smtClean="0"/>
              <a:t>биологични</a:t>
            </a:r>
            <a:r>
              <a:rPr lang="en-US" sz="2400" dirty="0" smtClean="0"/>
              <a:t>(</a:t>
            </a:r>
            <a:r>
              <a:rPr lang="en-US" sz="2400" dirty="0"/>
              <a:t>33%) </a:t>
            </a:r>
            <a:endParaRPr lang="bg-BG" sz="2400" dirty="0" smtClean="0"/>
          </a:p>
          <a:p>
            <a:pPr marL="0" indent="0">
              <a:buNone/>
            </a:pPr>
            <a:r>
              <a:rPr lang="bg-BG" sz="2400" dirty="0" smtClean="0"/>
              <a:t>Ръстовете </a:t>
            </a:r>
            <a:r>
              <a:rPr lang="bg-BG" sz="2400" dirty="0" smtClean="0"/>
              <a:t>в продажбите, според </a:t>
            </a:r>
            <a:r>
              <a:rPr lang="bg-BG" sz="2400" dirty="0" smtClean="0"/>
              <a:t>пазарните данни </a:t>
            </a:r>
            <a:r>
              <a:rPr lang="bg-BG" sz="2400" dirty="0" smtClean="0"/>
              <a:t>на </a:t>
            </a:r>
            <a:r>
              <a:rPr lang="en-US" sz="2400" dirty="0" smtClean="0"/>
              <a:t>Nielsen, </a:t>
            </a:r>
            <a:r>
              <a:rPr lang="bg-BG" sz="2400" dirty="0" smtClean="0"/>
              <a:t>доказват това потребителско твърдение: </a:t>
            </a:r>
          </a:p>
          <a:p>
            <a:pPr marL="901700">
              <a:buFont typeface="Wingdings" charset="2"/>
              <a:buChar char="ü"/>
            </a:pPr>
            <a:r>
              <a:rPr lang="bg-BG" sz="2400" dirty="0" smtClean="0"/>
              <a:t> продукти </a:t>
            </a:r>
            <a:r>
              <a:rPr lang="bg-BG" sz="2400" dirty="0"/>
              <a:t>с клеймове </a:t>
            </a:r>
            <a:r>
              <a:rPr lang="en-US" sz="2400" b="1" dirty="0"/>
              <a:t>“natural” </a:t>
            </a:r>
            <a:r>
              <a:rPr lang="bg-BG" sz="2400" b="1" dirty="0"/>
              <a:t>и </a:t>
            </a:r>
            <a:r>
              <a:rPr lang="en-US" sz="2400" b="1" dirty="0"/>
              <a:t>“organic” </a:t>
            </a:r>
            <a:r>
              <a:rPr lang="bg-BG" sz="2400" b="1" dirty="0"/>
              <a:t>нарастват </a:t>
            </a:r>
            <a:r>
              <a:rPr lang="bg-BG" sz="2400" dirty="0"/>
              <a:t>със съответно </a:t>
            </a:r>
            <a:r>
              <a:rPr lang="en-US" sz="2400" b="1" dirty="0"/>
              <a:t>24% </a:t>
            </a:r>
            <a:r>
              <a:rPr lang="bg-BG" sz="2400" b="1" dirty="0"/>
              <a:t>и</a:t>
            </a:r>
            <a:r>
              <a:rPr lang="en-US" sz="2400" b="1" dirty="0"/>
              <a:t> 28%</a:t>
            </a:r>
            <a:r>
              <a:rPr lang="en-US" sz="2400" dirty="0"/>
              <a:t>, </a:t>
            </a:r>
            <a:r>
              <a:rPr lang="bg-BG" sz="2400" dirty="0"/>
              <a:t>в периода 2012-2014</a:t>
            </a:r>
          </a:p>
          <a:p>
            <a:pPr marL="901700">
              <a:buFont typeface="Wingdings" charset="2"/>
              <a:buChar char="ü"/>
            </a:pPr>
            <a:r>
              <a:rPr lang="bg-BG" sz="2400" dirty="0" smtClean="0"/>
              <a:t>Продуктите </a:t>
            </a:r>
            <a:r>
              <a:rPr lang="bg-BG" sz="2400" dirty="0"/>
              <a:t>с изкуствени подсладители падат с 12%, а тези с натурални такива (например </a:t>
            </a:r>
            <a:r>
              <a:rPr lang="bg-BG" sz="2400" b="1" dirty="0" smtClean="0"/>
              <a:t>стевия</a:t>
            </a:r>
            <a:r>
              <a:rPr lang="bg-BG" sz="2400" dirty="0" smtClean="0"/>
              <a:t>) </a:t>
            </a:r>
            <a:r>
              <a:rPr lang="bg-BG" sz="2400" dirty="0"/>
              <a:t>нарастват със забележителните </a:t>
            </a:r>
            <a:r>
              <a:rPr lang="en-US" sz="2400" b="1" dirty="0"/>
              <a:t>186%</a:t>
            </a:r>
            <a:r>
              <a:rPr lang="en-US" sz="2400" b="1" dirty="0" smtClean="0"/>
              <a:t>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3235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0"/>
            <a:ext cx="5280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09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854</Words>
  <Application>Microsoft Macintosh PowerPoint</Application>
  <PresentationFormat>On-screen Show (4:3)</PresentationFormat>
  <Paragraphs>93</Paragraphs>
  <Slides>26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Office Theme</vt:lpstr>
      <vt:lpstr>Custom Design</vt:lpstr>
      <vt:lpstr>4_Custom Design</vt:lpstr>
      <vt:lpstr>2_Custom Design</vt:lpstr>
      <vt:lpstr>1_Custom Design</vt:lpstr>
      <vt:lpstr>Предизвкателствата на пазара за храни - опитът на  Фикосота </vt:lpstr>
      <vt:lpstr>Човек е това, което яде</vt:lpstr>
      <vt:lpstr>ГЛОБАЛНИ ТЕНДЕНЦИИ В ЗДРАВОСЛОВНОТО ХРАНЕНЕ</vt:lpstr>
      <vt:lpstr>PowerPoint Presentation</vt:lpstr>
      <vt:lpstr>Как </vt:lpstr>
      <vt:lpstr>С ръка в буркана със сладки...</vt:lpstr>
      <vt:lpstr>Къде се крие възможността </vt:lpstr>
      <vt:lpstr>Какво да кажем на опаковката?</vt:lpstr>
      <vt:lpstr>PowerPoint Presentation</vt:lpstr>
      <vt:lpstr>Печелившите категории</vt:lpstr>
      <vt:lpstr>Печелившите категории</vt:lpstr>
      <vt:lpstr>PowerPoint Presentation</vt:lpstr>
      <vt:lpstr>В светлината на прожекторите</vt:lpstr>
      <vt:lpstr>В светлината на прожекторите</vt:lpstr>
      <vt:lpstr>Как да се качим на гребена на вълната?</vt:lpstr>
      <vt:lpstr>Как да се качим на гребена на здравословната вълна?</vt:lpstr>
      <vt:lpstr>Кой е  нашият клиент?</vt:lpstr>
      <vt:lpstr>опитът на Фикосота </vt:lpstr>
      <vt:lpstr>един глобален бранд</vt:lpstr>
      <vt:lpstr>PowerPoint Presentation</vt:lpstr>
      <vt:lpstr>И снаксът може да е “по-добър-за-теб”, макар и не диетичен</vt:lpstr>
      <vt:lpstr>Не само законите имат значение </vt:lpstr>
      <vt:lpstr>Какво се пече във фурната?!?!</vt:lpstr>
      <vt:lpstr>PowerPoint Presentation</vt:lpstr>
      <vt:lpstr>Защото искаме бъдеще, в което храната ни прави здрави, а не болни</vt:lpstr>
      <vt:lpstr>PowerPoint Presentation</vt:lpstr>
    </vt:vector>
  </TitlesOfParts>
  <Company>Ital Food Industry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Raya Mayer</dc:creator>
  <cp:lastModifiedBy>Raya Mayer</cp:lastModifiedBy>
  <cp:revision>23</cp:revision>
  <dcterms:created xsi:type="dcterms:W3CDTF">2016-03-24T05:57:22Z</dcterms:created>
  <dcterms:modified xsi:type="dcterms:W3CDTF">2016-03-25T07:17:49Z</dcterms:modified>
</cp:coreProperties>
</file>