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81" r:id="rId18"/>
    <p:sldId id="262" r:id="rId19"/>
    <p:sldId id="261" r:id="rId20"/>
    <p:sldId id="260" r:id="rId21"/>
    <p:sldId id="279" r:id="rId22"/>
    <p:sldId id="278" r:id="rId23"/>
    <p:sldId id="277" r:id="rId24"/>
    <p:sldId id="282" r:id="rId25"/>
    <p:sldId id="25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 autoAdjust="0"/>
    <p:restoredTop sz="94609" autoAdjust="0"/>
  </p:normalViewPr>
  <p:slideViewPr>
    <p:cSldViewPr>
      <p:cViewPr>
        <p:scale>
          <a:sx n="66" d="100"/>
          <a:sy n="66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64FDAAF-F1E5-4372-B630-367E580E9085}" type="datetimeFigureOut">
              <a:rPr lang="en-GB" smtClean="0"/>
              <a:pPr/>
              <a:t>25/03/2016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178CC31-9D30-4DDE-9DF9-DA0CD51BA25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2348880"/>
            <a:ext cx="5936655" cy="1492338"/>
          </a:xfrm>
        </p:spPr>
        <p:txBody>
          <a:bodyPr/>
          <a:lstStyle/>
          <a:p>
            <a:r>
              <a:rPr lang="bg-BG" sz="4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ТЕХНОЛОГИЧНИ ИНОВАЦИИ ЗА ЗДРАВОСЛОВНИ ХРАНИ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6511131" cy="329259"/>
          </a:xfrm>
        </p:spPr>
        <p:txBody>
          <a:bodyPr>
            <a:noAutofit/>
          </a:bodyPr>
          <a:lstStyle/>
          <a:p>
            <a:pPr algn="r"/>
            <a:r>
              <a:rPr lang="bg-BG" sz="2400" b="1" dirty="0" smtClean="0">
                <a:solidFill>
                  <a:schemeClr val="accent3">
                    <a:lumMod val="50000"/>
                  </a:schemeClr>
                </a:solidFill>
              </a:rPr>
              <a:t>Проф. Пламен моллов</a:t>
            </a:r>
            <a:endParaRPr lang="en-GB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768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856984" cy="548640"/>
          </a:xfrm>
        </p:spPr>
        <p:txBody>
          <a:bodyPr/>
          <a:lstStyle/>
          <a:p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ПРИМЕРИ ЗА ФУНКЦИОНАЛНИ КОМПОНЕНТИ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7736964" cy="367240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Витамини – А, С, Е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Минерали – Са,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Mg, K, Se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Полиненаситени мастни киселини – омега-3 мастни киселини 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Соев протеин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Каротеноиди – ликопен, бета-каротен, лутеин 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Флавоноиди – антоциани, катехини, флаванони, флавоноли, процианидини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Сулфиди / тиоли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Стероли / растителни станоли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Захарни алкохоли – ксилитол, сорбитол, манитол, лактитол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Хранителни влакнини – пектин, бета-глюкан, наразтворими фибри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Пребиотици – фруктоолигозахариди, инулин, полидекстроза 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Пробиотици – лактобацили, бифидобактерии.</a:t>
            </a:r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97166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548640"/>
          </a:xfrm>
        </p:spPr>
        <p:txBody>
          <a:bodyPr/>
          <a:lstStyle/>
          <a:p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ЗА ПОЛУЧАВАНЕ НА ФУНКЦИОНАЛНИ ХРАНИ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520940" cy="3579849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Елиминиране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отстраняване или редуциране на нездравословна съставка, която се съдържа в изходния продукт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Усилване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добавяне на субстанция, която изходният продукт съдържа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Обогатяване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добавяне на субстанция, която изходният продукт не съдържа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Модификация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заместване на съставка в изходния продукт с подобна, но по-здравословна субстанция.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9747733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496944" cy="548640"/>
          </a:xfrm>
        </p:spPr>
        <p:txBody>
          <a:bodyPr/>
          <a:lstStyle/>
          <a:p>
            <a:r>
              <a:rPr lang="bg-BG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ОБОЗНАЧАВАНЕ НА ФУНКЦИОНАЛНИТЕ ХРАНИ </a:t>
            </a:r>
            <a:r>
              <a:rPr lang="en-US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endParaRPr lang="en-GB" sz="25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520940" cy="3579849"/>
          </a:xfrm>
        </p:spPr>
        <p:txBody>
          <a:bodyPr>
            <a:normAutofit/>
          </a:bodyPr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</a:rPr>
              <a:t>Маркиране:</a:t>
            </a:r>
            <a:endParaRPr lang="en-GB" sz="2400" dirty="0">
              <a:solidFill>
                <a:schemeClr val="accent3">
                  <a:lumMod val="50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</a:rPr>
              <a:t>Функционален 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</a:rPr>
              <a:t>знак – връзка между диета и функция на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</a:rPr>
              <a:t>организма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</a:rPr>
              <a:t>Здравен знак – връзка между диета и заболяване.</a:t>
            </a:r>
            <a:endParaRPr lang="en-GB" sz="24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="" xmlns:p14="http://schemas.microsoft.com/office/powerpoint/2010/main" val="2819337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65760"/>
            <a:ext cx="8352928" cy="758984"/>
          </a:xfrm>
        </p:spPr>
        <p:txBody>
          <a:bodyPr/>
          <a:lstStyle/>
          <a:p>
            <a:pPr algn="ctr"/>
            <a:r>
              <a:rPr lang="bg-BG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ОБОЗНАЧАВАНЕ НА ФУНКЦИОНАЛНИТЕ ХРАНИ </a:t>
            </a:r>
            <a:r>
              <a:rPr lang="en-US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bg-BG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5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en-GB" sz="25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4"/>
            <a:ext cx="7855024" cy="3579849"/>
          </a:xfrm>
        </p:spPr>
        <p:txBody>
          <a:bodyPr>
            <a:normAutofit/>
          </a:bodyPr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Диетични и здравословни претенции </a:t>
            </a: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1924/2006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Енергийно съдържание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мазнини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захари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натрий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готварска сол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хранителни влакнини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протеини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витамини и/или минерали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 на ...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на нутриента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666400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5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80920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3579849"/>
          </a:xfrm>
        </p:spPr>
        <p:txBody>
          <a:bodyPr/>
          <a:lstStyle/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Елиминиране на нездравословни съставки – декофеинизация на напитки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Усилване / обогатяване –  преформулиране на плодови и зеленчукови храни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Модифициране състава на продуктите – заместване на мазнини, ферментация, ензимна обработка, модерна биотехнология.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34924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36904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3579849"/>
          </a:xfrm>
        </p:spPr>
        <p:txBody>
          <a:bodyPr>
            <a:normAutofit/>
          </a:bodyPr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ДЕКОФЕИНИЗАЦИЯ НА НАПИТКИ: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Получаване на безкофеинови напитки от съдържащи кофеин суровини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чай, кафе, какао, кола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чрез прилагане на процеса екстракция с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9688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7552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00808"/>
            <a:ext cx="7520940" cy="3579849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УСИЛВАНЕ / ОБОГАТЯВАНЕ НА СЪСТАВА НА ХРАНИ: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Плодово-зеленчукови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храни, получени чрез комбинирането на преработени при ниска температура плодове и зеленчуци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запазени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 свойства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богати на биологично активни вещества и хранителни влакнини сухи органични отпадъци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Преформулирани храни на плодово-зеленчукова основа, обогатени на критични нутриенти – пълноценни протеини, витамини, минерали и др.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81329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920880" cy="3579849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ЗАМЕСТВАНЕ НА МАЗНИНИТЕ В ХРАНИ: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Салатни дресинги, в които мазнините са заместени с растителни гуми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Шоколади, сладкиши, млечни продукти и замразени десерти, в които млечните мазнини са заместени с модифицирани триглицериди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Нискокалорични храни, в които мазнините са заместени със соеви протеини.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0889487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36904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520940" cy="3579849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ЕНЗИМНА ОБРАБОТКА: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Инвертирани фруктозни сиропи от царевица – заместител на захарта в храни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Оксиредукционно превръщане на холестерола в копростанол в месни храни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Бобови храни, обработени с галактозидази за по-добра усвояемост на белтъците.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0134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992888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20940" cy="3579849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ФЕРМЕНТАЦИЯ: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Българско кисело мляко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функционална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храна,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съдържащ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живи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култури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млечнокисели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пробиотични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микроорганизми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Lactobacillus </a:t>
            </a:r>
            <a:r>
              <a:rPr lang="en-US" sz="20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bulgaricus</a:t>
            </a: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Streptococcus </a:t>
            </a:r>
            <a:r>
              <a:rPr lang="en-US" sz="20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thermophilus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които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оптимизират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функцията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червата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чревния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микробен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Кисели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млека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йогурти с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добавени в тях живи култури на млечнокиселите пробиотични микроорганизми.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49014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20940" cy="548640"/>
          </a:xfrm>
        </p:spPr>
        <p:txBody>
          <a:bodyPr/>
          <a:lstStyle/>
          <a:p>
            <a:pPr algn="ctr"/>
            <a:r>
              <a:rPr lang="bg-BG" sz="3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ХРАНЕНЕ И ЗДРАВЕ</a:t>
            </a:r>
            <a:endParaRPr lang="en-GB" sz="36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3579849"/>
          </a:xfrm>
        </p:spPr>
        <p:txBody>
          <a:bodyPr/>
          <a:lstStyle/>
          <a:p>
            <a:r>
              <a:rPr lang="bg-BG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Здравният статус на човека се повлиява пряко от режима на хранене. </a:t>
            </a:r>
            <a:endParaRPr lang="en-GB" sz="2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Хипократ</a:t>
            </a:r>
            <a:r>
              <a:rPr lang="bg-BG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bg-BG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Нека х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раната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бъде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лекът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ваша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храна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bg-BG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4397556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80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ПРИМЕРНИ ИНОВАТИВНИ ТЕХНОЛОГИИ ЗА ФУНКЦИОНАЛНИ ХРАНИ 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3579849"/>
          </a:xfrm>
        </p:spPr>
        <p:txBody>
          <a:bodyPr>
            <a:normAutofit/>
          </a:bodyPr>
          <a:lstStyle/>
          <a:p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МОДЕРНА БИОТЕХНОЛОГИЯ – ГЕННО МОДИФИЦИРАНИ ХРАНИ: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Фъстъци с подобрен протеинов баланс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Картофи с подобрен аминокиселинен профил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Домати с повишено съдържание на ликопен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антиоксидант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Чесън с повишено съдържание на алицин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понижава холестерола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Ягоди с повишено съдържание на елагова киселина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антиканцерогенен ефект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Соя с повишено съдържание на олеинова киселина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 на пържене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7368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08912" cy="548640"/>
          </a:xfrm>
        </p:spPr>
        <p:txBody>
          <a:bodyPr/>
          <a:lstStyle/>
          <a:p>
            <a:r>
              <a:rPr lang="bg-BG" sz="29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ИНОВАТИВНИ ТЕХНОЛОГИИ В РАЗВИТИЕ</a:t>
            </a:r>
            <a:endParaRPr lang="en-GB" sz="29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136904" cy="3579849"/>
          </a:xfrm>
        </p:spPr>
        <p:txBody>
          <a:bodyPr/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МИКРОКАПСУЛИРАНЕ И НАНОТЕХНОЛОГИЯ: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Имобилизиране на активни нутриенти – витамини, минерали,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ензими, пробиотични микроорганизми или антиоксиданти в 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микрокапсули,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 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контролирано последващо освобождаване в храните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стомашно-чревния тракт.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3137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548640"/>
          </a:xfrm>
        </p:spPr>
        <p:txBody>
          <a:bodyPr/>
          <a:lstStyle/>
          <a:p>
            <a:r>
              <a:rPr lang="bg-BG" sz="2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ПРЕД ФУНКЦИОНАЛНИТЕ ХРАНИ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997512" cy="3579849"/>
          </a:xfrm>
        </p:spPr>
        <p:txBody>
          <a:bodyPr>
            <a:normAutofit/>
          </a:bodyPr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Функционалните храни са в зоната между храните и лекарствата: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всеки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са необходими неоспорими научни доказателства за безопасност и здравословност / физиологична ефикасност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Оптимизирана технология за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функционалност, усвояемост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синергия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есенциалните нутриенти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Актуализирана регулаторна рамка 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регистриране,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обозначение, контрол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развитието на иновациите изпреварва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нормо-творчеството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32943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024" y="620688"/>
            <a:ext cx="8784976" cy="548640"/>
          </a:xfrm>
        </p:spPr>
        <p:txBody>
          <a:bodyPr/>
          <a:lstStyle/>
          <a:p>
            <a:r>
              <a:rPr lang="bg-BG" sz="2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 ПРЕД ФУНКЦИОНАЛНИТЕ ХРАНИ </a:t>
            </a:r>
            <a:r>
              <a:rPr lang="en-GB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3867881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в политиката на ЕС – да се насърчи създаването на храни със здравословно действие, които да намалят риска от социално-значими заболявания и да подобрят качеството на живот на хората.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„Европа 2020”: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Насърчава иновационните дейности в „триъгълника на знанието” 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университети, изследователски институти, индустрия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Поощрява създаването на ефективни мрежи за трансфер на технологии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подобряване конкурентноспособността на хранителната промишленост.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29399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80"/>
            <a:ext cx="9324528" cy="548640"/>
          </a:xfrm>
        </p:spPr>
        <p:txBody>
          <a:bodyPr/>
          <a:lstStyle/>
          <a:p>
            <a:pPr algn="ctr"/>
            <a:r>
              <a:rPr lang="bg-BG" sz="2200" b="1" u="sng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ФУНКЦИОНАЛНИТЕ ХРАНИ – ВЪЗМОЖНОСТ ЗА РАЗВИТИЕ</a:t>
            </a:r>
            <a:endParaRPr lang="en-GB" sz="2200" b="1" u="sng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7952988" cy="3579849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Примери за </a:t>
            </a:r>
            <a:r>
              <a:rPr lang="bg-BG" sz="24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обогатени храни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цена, съпоставима с тази на “традиционните налични на пазара”: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Плодово-млечни продукти с добавени активни пробиотични млечно-кисели закваски 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Плодови напитки с добавени пектин и витамини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Плодови и зеленчукови напитки тип “Смути”.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57792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80"/>
            <a:ext cx="9324528" cy="548640"/>
          </a:xfrm>
        </p:spPr>
        <p:txBody>
          <a:bodyPr/>
          <a:lstStyle/>
          <a:p>
            <a:r>
              <a:rPr lang="bg-BG" sz="23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ХРАНЕНЕ И ЗДРАВЕ – НАЧАЛО НА СЛЕДВАЩА ПРЕЗЕНТАЦИЯ</a:t>
            </a:r>
            <a:endParaRPr lang="en-GB" sz="23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7952988" cy="3579849"/>
          </a:xfrm>
        </p:spPr>
        <p:txBody>
          <a:bodyPr/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Течения в културата на хранене: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„Кухнята на мама”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Универсално, бързо хранене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Вегетарианство, суровоядство, натурални храни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Здравословно хранене – био храни, функционални храни.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57792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827584" y="2492896"/>
            <a:ext cx="7520940" cy="548640"/>
          </a:xfrm>
        </p:spPr>
        <p:txBody>
          <a:bodyPr/>
          <a:lstStyle/>
          <a:p>
            <a:pPr algn="ctr"/>
            <a:r>
              <a:rPr lang="bg-BG" sz="3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 вниманието!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902340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520940" cy="548640"/>
          </a:xfrm>
        </p:spPr>
        <p:txBody>
          <a:bodyPr/>
          <a:lstStyle/>
          <a:p>
            <a:pPr algn="ctr"/>
            <a:r>
              <a:rPr lang="bg-BG" sz="3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СЕ ХРАНИМ?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856984" cy="3096343"/>
          </a:xfrm>
        </p:spPr>
        <p:txBody>
          <a:bodyPr>
            <a:normAutofit/>
          </a:bodyPr>
          <a:lstStyle/>
          <a:p>
            <a:pPr algn="just"/>
            <a:r>
              <a:rPr lang="bg-BG" sz="23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Съвременният </a:t>
            </a:r>
            <a:r>
              <a:rPr lang="bg-BG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европеец консумира твърде много калории и недостатъчно хранителни </a:t>
            </a:r>
            <a:r>
              <a:rPr lang="bg-BG" sz="23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вещества. </a:t>
            </a:r>
          </a:p>
          <a:p>
            <a:pPr algn="just"/>
            <a:r>
              <a:rPr lang="bg-BG" sz="23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 – наднормено </a:t>
            </a:r>
            <a:r>
              <a:rPr lang="bg-BG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тегло </a:t>
            </a: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затлъстяване</a:t>
            </a: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bg-BG" sz="23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свързаните с него „болести на съвремието”: хипертония, сърдечно-съдови заболявания, инсулт, диабет, артрит, ракови заболявания и др.</a:t>
            </a:r>
            <a:endParaRPr lang="en-GB" sz="23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52072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20940" cy="548640"/>
          </a:xfrm>
        </p:spPr>
        <p:txBody>
          <a:bodyPr/>
          <a:lstStyle/>
          <a:p>
            <a:pPr algn="ctr"/>
            <a:r>
              <a:rPr lang="bg-BG" sz="36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ЗДРАВОСЛОВНО ХРАНЕНЕ</a:t>
            </a:r>
            <a:endParaRPr lang="en-GB" sz="36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3456383"/>
          </a:xfrm>
        </p:spPr>
        <p:txBody>
          <a:bodyPr>
            <a:normAutofit/>
          </a:bodyPr>
          <a:lstStyle/>
          <a:p>
            <a:r>
              <a:rPr lang="bg-BG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Здравословното 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хранене се основава на </a:t>
            </a:r>
            <a:r>
              <a:rPr lang="bg-BG" sz="18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балансирана </a:t>
            </a:r>
            <a:r>
              <a:rPr lang="bg-BG" sz="18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диета </a:t>
            </a:r>
            <a:r>
              <a:rPr lang="bg-BG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съответствие с индивидуалните метаболитни потребности на човешкия организъм: 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Енергиен баланс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Нутриентен баланс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Продуктово разнообразие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Балансиран режим на хранене – гладуването и преяждането са еднакво вредни.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Няма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вредни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bg-BG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дисбаланс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GB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7281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548640"/>
          </a:xfrm>
        </p:spPr>
        <p:txBody>
          <a:bodyPr/>
          <a:lstStyle/>
          <a:p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 ПРЕЗ ПОГЛЕДА НА ПОТРЕБИТЕЛЯ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52928" cy="3651857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Днес европейският потребител желае храните да са: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Качествени –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резултат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историческото превръщане на хранителната верига от верига на доставките във верига на изискванията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Безопасни –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резултат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кризите с хранителни продукти в края на 20-ти век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Здравословни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резултат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възможността за информиран избор на хранителни продукти и стремежа към здравословен начин на живот.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0769082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04664"/>
            <a:ext cx="8686800" cy="548640"/>
          </a:xfrm>
        </p:spPr>
        <p:txBody>
          <a:bodyPr/>
          <a:lstStyle/>
          <a:p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 ПРЕЗ ПОГЛЕДА НА ПРОИЗВОДИТЕЛЯ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997512" cy="3579849"/>
          </a:xfrm>
        </p:spPr>
        <p:txBody>
          <a:bodyPr/>
          <a:lstStyle/>
          <a:p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Съответствието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потребителските изисквания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 за пазарен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 – здравно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преориентиране на хранителната индустрия: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Минимално обработени продукти: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Натурални храни 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 храни 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биологични, органични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Иновативни технологии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продукти и процеси: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 храни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152664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20940" cy="548640"/>
          </a:xfrm>
        </p:spPr>
        <p:txBody>
          <a:bodyPr/>
          <a:lstStyle/>
          <a:p>
            <a:pPr algn="ctr"/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БИОХРАНИ – ФУНКЦИОНАЛНИ ХРАНИ</a:t>
            </a:r>
            <a:r>
              <a:rPr lang="bg-BG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7848872" cy="3579849"/>
          </a:xfrm>
        </p:spPr>
        <p:txBody>
          <a:bodyPr/>
          <a:lstStyle/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Изборът на храна е мотивиран от човешкото здраве – технологията на биохраните и функционалните храни е диаметрално различна, но те са еднакво предпочитани от потребителите.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Изключение: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Плодовете и зеленчуците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натурални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 храни.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биологичен начин, те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едновременно и биохрани. </a:t>
            </a:r>
            <a:r>
              <a:rPr lang="bg-BG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233094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20940" cy="548640"/>
          </a:xfrm>
        </p:spPr>
        <p:txBody>
          <a:bodyPr/>
          <a:lstStyle/>
          <a:p>
            <a:pPr algn="ctr"/>
            <a:r>
              <a:rPr lang="bg-BG" sz="3200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КОИ ХРАНИ СА ФУНКЦИОНАЛНИ? </a:t>
            </a:r>
            <a:endParaRPr lang="en-GB" sz="3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904" cy="3579849"/>
          </a:xfrm>
        </p:spPr>
        <p:txBody>
          <a:bodyPr/>
          <a:lstStyle/>
          <a:p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Характеристики: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Наподобяват традиционните </a:t>
            </a:r>
            <a:r>
              <a:rPr lang="bg-BG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храни; </a:t>
            </a: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имат хранителна и енергийна стойност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Физиологично действие – съдържат функционални компоненти, които оказват благоприятен ефект спрямо една или повече функции на организма, подобряват здравето на човека и редуцират рисковете от развитие на заболявания.</a:t>
            </a:r>
            <a:endParaRPr lang="en-GB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03073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548640"/>
          </a:xfrm>
        </p:spPr>
        <p:txBody>
          <a:bodyPr/>
          <a:lstStyle/>
          <a:p>
            <a:pPr algn="ctr"/>
            <a:r>
              <a:rPr lang="bg-BG" b="1" u="sng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 НА </a:t>
            </a:r>
            <a:r>
              <a:rPr lang="bg-BG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ФУНКЦИОНАЛНИТЕ </a:t>
            </a:r>
            <a:r>
              <a:rPr lang="bg-BG" b="1" u="sng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ХРАНИ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7952988" cy="3579849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хранене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функционалните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 са концепция, а не отделна група храни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Лечебно-профилактично и диетично хранене – </a:t>
            </a:r>
            <a:endParaRPr lang="bg-BG" sz="20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храни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със специално предназначение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 храни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В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Япония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FOSHU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храни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Хранителните 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диетичните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добавки под формата на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капсули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таблетки или </a:t>
            </a:r>
            <a:r>
              <a:rPr lang="bg-BG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разтвори не са функционални </a:t>
            </a:r>
            <a:r>
              <a:rPr lang="bg-BG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храни.</a:t>
            </a:r>
            <a:endParaRPr lang="en-GB" sz="20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="" xmlns:p14="http://schemas.microsoft.com/office/powerpoint/2010/main" val="4126265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230</TotalTime>
  <Words>1124</Words>
  <Application>Microsoft Office PowerPoint</Application>
  <PresentationFormat>Презентация на цял екран (4:3)</PresentationFormat>
  <Paragraphs>139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26</vt:i4>
      </vt:variant>
    </vt:vector>
  </HeadingPairs>
  <TitlesOfParts>
    <vt:vector size="27" baseType="lpstr">
      <vt:lpstr>Angles</vt:lpstr>
      <vt:lpstr>ТЕХНОЛОГИЧНИ ИНОВАЦИИ ЗА ЗДРАВОСЛОВНИ ХРАНИ </vt:lpstr>
      <vt:lpstr>ХРАНЕНЕ И ЗДРАВЕ</vt:lpstr>
      <vt:lpstr>КАК СЕ ХРАНИМ? </vt:lpstr>
      <vt:lpstr>ЗДРАВОСЛОВНО ХРАНЕНЕ</vt:lpstr>
      <vt:lpstr>ХРАНИТЕ ПРЕЗ ПОГЛЕДА НА ПОТРЕБИТЕЛЯ </vt:lpstr>
      <vt:lpstr>ХРАНИТЕ ПРЕЗ ПОГЛЕДА НА ПРОИЗВОДИТЕЛЯ </vt:lpstr>
      <vt:lpstr>БИОХРАНИ – ФУНКЦИОНАЛНИ ХРАНИ  </vt:lpstr>
      <vt:lpstr>КОИ ХРАНИ СА ФУНКЦИОНАЛНИ? </vt:lpstr>
      <vt:lpstr>ПРИЛОЖЕНИЕ  НА ФУНКЦИОНАЛНИТЕ ХРАНИ </vt:lpstr>
      <vt:lpstr>ПРИМЕРИ ЗА ФУНКЦИОНАЛНИ КОМПОНЕНТИ</vt:lpstr>
      <vt:lpstr>МЕТОДИ ЗА ПОЛУЧАВАНЕ НА ФУНКЦИОНАЛНИ ХРАНИ </vt:lpstr>
      <vt:lpstr>ОБОЗНАЧАВАНЕ НА ФУНКЦИОНАЛНИТЕ ХРАНИ (1) </vt:lpstr>
      <vt:lpstr>ОБОЗНАЧАВАНЕ НА ФУНКЦИОНАЛНИТЕ ХРАНИ (2) </vt:lpstr>
      <vt:lpstr>ПРИМЕРНИ ИНОВАТИВНИ ТЕХНОЛОГИИ ЗА ФУНКЦИОНАЛНИ ХРАНИ (1) </vt:lpstr>
      <vt:lpstr>ПРИМЕРНИ ИНОВАТИВНИ ТЕХНОЛОГИИ ЗА ФУНКЦИОНАЛНИ ХРАНИ (2)</vt:lpstr>
      <vt:lpstr>ПРИМЕРНИ ИНОВАТИВНИ ТЕХНОЛОГИИ ЗА ФУНКЦИОНАЛНИ ХРАНИ (3) </vt:lpstr>
      <vt:lpstr>ПРИМЕРНИ ИНОВАТИВНИ ТЕХНОЛОГИИ ЗА ФУНКЦИОНАЛНИ ХРАНИ (4)</vt:lpstr>
      <vt:lpstr>ПРИМЕРНИ ИНОВАТИВНИ ТЕХНОЛОГИИ ЗА ФУНКЦИОНАЛНИ ХРАНИ (5)</vt:lpstr>
      <vt:lpstr>ПРИМЕРНИ ИНОВАТИВНИ ТЕХНОЛОГИИ ЗА ФУНКЦИОНАЛНИ ХРАНИ (6) </vt:lpstr>
      <vt:lpstr>ПРИМЕРНИ ИНОВАТИВНИ ТЕХНОЛОГИИ ЗА ФУНКЦИОНАЛНИ ХРАНИ (7)</vt:lpstr>
      <vt:lpstr>ИНОВАТИВНИ ТЕХНОЛОГИИ В РАЗВИТИЕ</vt:lpstr>
      <vt:lpstr>ОГРАНИЧЕНИЯ ПРЕД ФУНКЦИОНАЛНИТЕ ХРАНИ  </vt:lpstr>
      <vt:lpstr>ПЕРСПЕКТИВИ ПРЕД ФУНКЦИОНАЛНИТЕ ХРАНИ  </vt:lpstr>
      <vt:lpstr>ФУНКЦИОНАЛНИТЕ ХРАНИ – ВЪЗМОЖНОСТ ЗА РАЗВИТИЕ</vt:lpstr>
      <vt:lpstr>ХРАНЕНЕ И ЗДРАВЕ – НАЧАЛО НА СЛЕДВАЩА ПРЕЗЕНТАЦИЯ</vt:lpstr>
      <vt:lpstr>Благодаря за вниманието!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 Sokolova</dc:creator>
  <cp:lastModifiedBy>vihra</cp:lastModifiedBy>
  <cp:revision>26</cp:revision>
  <dcterms:created xsi:type="dcterms:W3CDTF">2016-03-17T07:05:39Z</dcterms:created>
  <dcterms:modified xsi:type="dcterms:W3CDTF">2016-03-25T13:00:36Z</dcterms:modified>
</cp:coreProperties>
</file>